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
  </p:notesMasterIdLst>
  <p:sldIdLst>
    <p:sldId id="256" r:id="rId2"/>
    <p:sldId id="257" r:id="rId3"/>
  </p:sldIdLst>
  <p:sldSz cx="18000663" cy="44999275"/>
  <p:notesSz cx="9144000" cy="6858000"/>
  <p:defaultTextStyle>
    <a:defPPr>
      <a:defRPr lang="ko-KR"/>
    </a:defPPr>
    <a:lvl1pPr marL="0" algn="l" defTabSz="1587332" rtl="0" eaLnBrk="1" latinLnBrk="1" hangingPunct="1">
      <a:defRPr sz="3124" kern="1200">
        <a:solidFill>
          <a:schemeClr val="tx1"/>
        </a:solidFill>
        <a:latin typeface="+mn-lt"/>
        <a:ea typeface="+mn-ea"/>
        <a:cs typeface="+mn-cs"/>
      </a:defRPr>
    </a:lvl1pPr>
    <a:lvl2pPr marL="793666" algn="l" defTabSz="1587332" rtl="0" eaLnBrk="1" latinLnBrk="1" hangingPunct="1">
      <a:defRPr sz="3124" kern="1200">
        <a:solidFill>
          <a:schemeClr val="tx1"/>
        </a:solidFill>
        <a:latin typeface="+mn-lt"/>
        <a:ea typeface="+mn-ea"/>
        <a:cs typeface="+mn-cs"/>
      </a:defRPr>
    </a:lvl2pPr>
    <a:lvl3pPr marL="1587332" algn="l" defTabSz="1587332" rtl="0" eaLnBrk="1" latinLnBrk="1" hangingPunct="1">
      <a:defRPr sz="3124" kern="1200">
        <a:solidFill>
          <a:schemeClr val="tx1"/>
        </a:solidFill>
        <a:latin typeface="+mn-lt"/>
        <a:ea typeface="+mn-ea"/>
        <a:cs typeface="+mn-cs"/>
      </a:defRPr>
    </a:lvl3pPr>
    <a:lvl4pPr marL="2380998" algn="l" defTabSz="1587332" rtl="0" eaLnBrk="1" latinLnBrk="1" hangingPunct="1">
      <a:defRPr sz="3124" kern="1200">
        <a:solidFill>
          <a:schemeClr val="tx1"/>
        </a:solidFill>
        <a:latin typeface="+mn-lt"/>
        <a:ea typeface="+mn-ea"/>
        <a:cs typeface="+mn-cs"/>
      </a:defRPr>
    </a:lvl4pPr>
    <a:lvl5pPr marL="3174663" algn="l" defTabSz="1587332" rtl="0" eaLnBrk="1" latinLnBrk="1" hangingPunct="1">
      <a:defRPr sz="3124" kern="1200">
        <a:solidFill>
          <a:schemeClr val="tx1"/>
        </a:solidFill>
        <a:latin typeface="+mn-lt"/>
        <a:ea typeface="+mn-ea"/>
        <a:cs typeface="+mn-cs"/>
      </a:defRPr>
    </a:lvl5pPr>
    <a:lvl6pPr marL="3968330" algn="l" defTabSz="1587332" rtl="0" eaLnBrk="1" latinLnBrk="1" hangingPunct="1">
      <a:defRPr sz="3124" kern="1200">
        <a:solidFill>
          <a:schemeClr val="tx1"/>
        </a:solidFill>
        <a:latin typeface="+mn-lt"/>
        <a:ea typeface="+mn-ea"/>
        <a:cs typeface="+mn-cs"/>
      </a:defRPr>
    </a:lvl6pPr>
    <a:lvl7pPr marL="4761996" algn="l" defTabSz="1587332" rtl="0" eaLnBrk="1" latinLnBrk="1" hangingPunct="1">
      <a:defRPr sz="3124" kern="1200">
        <a:solidFill>
          <a:schemeClr val="tx1"/>
        </a:solidFill>
        <a:latin typeface="+mn-lt"/>
        <a:ea typeface="+mn-ea"/>
        <a:cs typeface="+mn-cs"/>
      </a:defRPr>
    </a:lvl7pPr>
    <a:lvl8pPr marL="5555661" algn="l" defTabSz="1587332" rtl="0" eaLnBrk="1" latinLnBrk="1" hangingPunct="1">
      <a:defRPr sz="3124" kern="1200">
        <a:solidFill>
          <a:schemeClr val="tx1"/>
        </a:solidFill>
        <a:latin typeface="+mn-lt"/>
        <a:ea typeface="+mn-ea"/>
        <a:cs typeface="+mn-cs"/>
      </a:defRPr>
    </a:lvl8pPr>
    <a:lvl9pPr marL="6349327" algn="l" defTabSz="1587332" rtl="0" eaLnBrk="1" latinLnBrk="1" hangingPunct="1">
      <a:defRPr sz="312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3F6F5"/>
    <a:srgbClr val="FD4754"/>
    <a:srgbClr val="375DA1"/>
    <a:srgbClr val="E5E4D3"/>
    <a:srgbClr val="21C2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022"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sz="3200" b="1"/>
              <a:t>가짜 경유 비율</a:t>
            </a:r>
          </a:p>
        </c:rich>
      </c:tx>
      <c:layout>
        <c:manualLayout>
          <c:xMode val="edge"/>
          <c:yMode val="edge"/>
          <c:x val="0.1893714476436337"/>
          <c:y val="2.7724132316344669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가짜 경유 비율</c:v>
                </c:pt>
              </c:strCache>
            </c:strRef>
          </c:tx>
          <c:dPt>
            <c:idx val="0"/>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2-5E9C-4088-A57F-A65945DF65D2}"/>
              </c:ext>
            </c:extLst>
          </c:dPt>
          <c:dPt>
            <c:idx val="1"/>
            <c:bubble3D val="0"/>
            <c:spPr>
              <a:solidFill>
                <a:schemeClr val="bg2">
                  <a:lumMod val="9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5E9C-4088-A57F-A65945DF65D2}"/>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C79A-48B2-B202-5133B331F960}"/>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C79A-48B2-B202-5133B331F960}"/>
              </c:ext>
            </c:extLst>
          </c:dPt>
          <c:cat>
            <c:strRef>
              <c:f>Sheet1!$A$2:$A$5</c:f>
              <c:strCache>
                <c:ptCount val="4"/>
                <c:pt idx="0">
                  <c:v>1분기</c:v>
                </c:pt>
                <c:pt idx="1">
                  <c:v>2분기</c:v>
                </c:pt>
                <c:pt idx="2">
                  <c:v>3분기</c:v>
                </c:pt>
                <c:pt idx="3">
                  <c:v>4분기</c:v>
                </c:pt>
              </c:strCache>
            </c:strRef>
          </c:cat>
          <c:val>
            <c:numRef>
              <c:f>Sheet1!$B$2:$B$5</c:f>
              <c:numCache>
                <c:formatCode>General</c:formatCode>
                <c:ptCount val="4"/>
                <c:pt idx="0">
                  <c:v>8.1999999999999993</c:v>
                </c:pt>
                <c:pt idx="1">
                  <c:v>50</c:v>
                </c:pt>
                <c:pt idx="2">
                  <c:v>0</c:v>
                </c:pt>
                <c:pt idx="3">
                  <c:v>0</c:v>
                </c:pt>
              </c:numCache>
            </c:numRef>
          </c:val>
          <c:extLst>
            <c:ext xmlns:c16="http://schemas.microsoft.com/office/drawing/2014/chart" uri="{C3380CC4-5D6E-409C-BE32-E72D297353CC}">
              <c16:uniqueId val="{00000000-5E9C-4088-A57F-A65945DF65D2}"/>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sz="3200" b="1" smtClean="0"/>
              <a:t>가짜 휘발유 비율</a:t>
            </a:r>
            <a:endParaRPr lang="ko-KR" altLang="en-US" sz="3200" b="1"/>
          </a:p>
        </c:rich>
      </c:tx>
      <c:layout>
        <c:manualLayout>
          <c:xMode val="edge"/>
          <c:yMode val="edge"/>
          <c:x val="0.18689600226935801"/>
          <c:y val="2.5033523116876864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가짜 휘발유 비율</c:v>
                </c:pt>
              </c:strCache>
            </c:strRef>
          </c:tx>
          <c:dPt>
            <c:idx val="0"/>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8BC1-45B3-AFB3-E151496159FD}"/>
              </c:ext>
            </c:extLst>
          </c:dPt>
          <c:dPt>
            <c:idx val="1"/>
            <c:bubble3D val="0"/>
            <c:spPr>
              <a:solidFill>
                <a:schemeClr val="bg2">
                  <a:lumMod val="9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8BC1-45B3-AFB3-E151496159FD}"/>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8BC1-45B3-AFB3-E151496159FD}"/>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8BC1-45B3-AFB3-E151496159FD}"/>
              </c:ext>
            </c:extLst>
          </c:dPt>
          <c:cat>
            <c:strRef>
              <c:f>Sheet1!$A$2:$A$5</c:f>
              <c:strCache>
                <c:ptCount val="4"/>
                <c:pt idx="0">
                  <c:v>1분기</c:v>
                </c:pt>
                <c:pt idx="1">
                  <c:v>2분기</c:v>
                </c:pt>
                <c:pt idx="2">
                  <c:v>3분기</c:v>
                </c:pt>
                <c:pt idx="3">
                  <c:v>4분기</c:v>
                </c:pt>
              </c:strCache>
            </c:strRef>
          </c:cat>
          <c:val>
            <c:numRef>
              <c:f>Sheet1!$B$2:$B$5</c:f>
              <c:numCache>
                <c:formatCode>General</c:formatCode>
                <c:ptCount val="4"/>
                <c:pt idx="0">
                  <c:v>6</c:v>
                </c:pt>
                <c:pt idx="1">
                  <c:v>50</c:v>
                </c:pt>
                <c:pt idx="2">
                  <c:v>0</c:v>
                </c:pt>
                <c:pt idx="3">
                  <c:v>0</c:v>
                </c:pt>
              </c:numCache>
            </c:numRef>
          </c:val>
          <c:extLst>
            <c:ext xmlns:c16="http://schemas.microsoft.com/office/drawing/2014/chart" uri="{C3380CC4-5D6E-409C-BE32-E72D297353CC}">
              <c16:uniqueId val="{00000008-8BC1-45B3-AFB3-E151496159FD}"/>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sz="3600" b="1" smtClean="0">
                <a:solidFill>
                  <a:schemeClr val="tx1"/>
                </a:solidFill>
              </a:rPr>
              <a:t>가짜 석유 판매 적발 비중</a:t>
            </a:r>
            <a:endParaRPr lang="ko-KR" altLang="en-US" sz="3600" b="1">
              <a:solidFill>
                <a:schemeClr val="tx1"/>
              </a:solidFill>
            </a:endParaRPr>
          </a:p>
        </c:rich>
      </c:tx>
      <c:layout>
        <c:manualLayout>
          <c:xMode val="edge"/>
          <c:yMode val="edge"/>
          <c:x val="3.5471344813579185E-2"/>
          <c:y val="3.91612180667105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10495239879671826"/>
          <c:y val="0.23394770405196227"/>
          <c:w val="0.89498864766833996"/>
          <c:h val="0.59270674033266668"/>
        </c:manualLayout>
      </c:layout>
      <c:lineChart>
        <c:grouping val="standard"/>
        <c:varyColors val="0"/>
        <c:ser>
          <c:idx val="0"/>
          <c:order val="0"/>
          <c:tx>
            <c:strRef>
              <c:f>Sheet1!$B$1</c:f>
              <c:strCache>
                <c:ptCount val="1"/>
                <c:pt idx="0">
                  <c:v>열3</c:v>
                </c:pt>
              </c:strCache>
            </c:strRef>
          </c:tx>
          <c:spPr>
            <a:ln w="28575" cap="rnd">
              <a:solidFill>
                <a:schemeClr val="accent1"/>
              </a:solidFill>
              <a:round/>
            </a:ln>
            <a:effectLst/>
          </c:spPr>
          <c:marker>
            <c:symbol val="none"/>
          </c:marker>
          <c:cat>
            <c:strRef>
              <c:f>Sheet1!$A$2:$A$5</c:f>
              <c:strCache>
                <c:ptCount val="3"/>
                <c:pt idx="0">
                  <c:v>2013년</c:v>
                </c:pt>
                <c:pt idx="1">
                  <c:v>2014년</c:v>
                </c:pt>
                <c:pt idx="2">
                  <c:v>2015년</c:v>
                </c:pt>
              </c:strCache>
            </c:strRef>
          </c:cat>
          <c:val>
            <c:numRef>
              <c:f>Sheet1!$B$2:$B$5</c:f>
              <c:numCache>
                <c:formatCode>General</c:formatCode>
                <c:ptCount val="4"/>
              </c:numCache>
            </c:numRef>
          </c:val>
          <c:smooth val="0"/>
          <c:extLst>
            <c:ext xmlns:c16="http://schemas.microsoft.com/office/drawing/2014/chart" uri="{C3380CC4-5D6E-409C-BE32-E72D297353CC}">
              <c16:uniqueId val="{00000000-5F26-4CFC-B6D8-15CE3222798C}"/>
            </c:ext>
          </c:extLst>
        </c:ser>
        <c:ser>
          <c:idx val="1"/>
          <c:order val="1"/>
          <c:tx>
            <c:strRef>
              <c:f>Sheet1!$C$1</c:f>
              <c:strCache>
                <c:ptCount val="1"/>
                <c:pt idx="0">
                  <c:v>열2</c:v>
                </c:pt>
              </c:strCache>
            </c:strRef>
          </c:tx>
          <c:spPr>
            <a:ln w="28575" cap="rnd">
              <a:solidFill>
                <a:schemeClr val="accent2"/>
              </a:solidFill>
              <a:round/>
            </a:ln>
            <a:effectLst/>
          </c:spPr>
          <c:marker>
            <c:symbol val="none"/>
          </c:marker>
          <c:cat>
            <c:strRef>
              <c:f>Sheet1!$A$2:$A$5</c:f>
              <c:strCache>
                <c:ptCount val="3"/>
                <c:pt idx="0">
                  <c:v>2013년</c:v>
                </c:pt>
                <c:pt idx="1">
                  <c:v>2014년</c:v>
                </c:pt>
                <c:pt idx="2">
                  <c:v>2015년</c:v>
                </c:pt>
              </c:strCache>
            </c:strRef>
          </c:cat>
          <c:val>
            <c:numRef>
              <c:f>Sheet1!$C$2:$C$5</c:f>
              <c:numCache>
                <c:formatCode>General</c:formatCode>
                <c:ptCount val="4"/>
              </c:numCache>
            </c:numRef>
          </c:val>
          <c:smooth val="0"/>
          <c:extLst>
            <c:ext xmlns:c16="http://schemas.microsoft.com/office/drawing/2014/chart" uri="{C3380CC4-5D6E-409C-BE32-E72D297353CC}">
              <c16:uniqueId val="{00000001-5F26-4CFC-B6D8-15CE3222798C}"/>
            </c:ext>
          </c:extLst>
        </c:ser>
        <c:ser>
          <c:idx val="2"/>
          <c:order val="2"/>
          <c:tx>
            <c:strRef>
              <c:f>Sheet1!$D$1</c:f>
              <c:strCache>
                <c:ptCount val="1"/>
                <c:pt idx="0">
                  <c:v>열1</c:v>
                </c:pt>
              </c:strCache>
            </c:strRef>
          </c:tx>
          <c:spPr>
            <a:ln w="28575" cap="rnd">
              <a:solidFill>
                <a:schemeClr val="accent3"/>
              </a:solidFill>
              <a:round/>
            </a:ln>
            <a:effectLst/>
          </c:spPr>
          <c:marker>
            <c:symbol val="none"/>
          </c:marker>
          <c:cat>
            <c:strRef>
              <c:f>Sheet1!$A$2:$A$5</c:f>
              <c:strCache>
                <c:ptCount val="3"/>
                <c:pt idx="0">
                  <c:v>2013년</c:v>
                </c:pt>
                <c:pt idx="1">
                  <c:v>2014년</c:v>
                </c:pt>
                <c:pt idx="2">
                  <c:v>2015년</c:v>
                </c:pt>
              </c:strCache>
            </c:strRef>
          </c:cat>
          <c:val>
            <c:numRef>
              <c:f>Sheet1!$D$2:$D$5</c:f>
              <c:numCache>
                <c:formatCode>General</c:formatCode>
                <c:ptCount val="4"/>
              </c:numCache>
            </c:numRef>
          </c:val>
          <c:smooth val="0"/>
          <c:extLst>
            <c:ext xmlns:c16="http://schemas.microsoft.com/office/drawing/2014/chart" uri="{C3380CC4-5D6E-409C-BE32-E72D297353CC}">
              <c16:uniqueId val="{00000002-5F26-4CFC-B6D8-15CE3222798C}"/>
            </c:ext>
          </c:extLst>
        </c:ser>
        <c:dLbls>
          <c:showLegendKey val="0"/>
          <c:showVal val="0"/>
          <c:showCatName val="0"/>
          <c:showSerName val="0"/>
          <c:showPercent val="0"/>
          <c:showBubbleSize val="0"/>
        </c:dLbls>
        <c:smooth val="0"/>
        <c:axId val="45595824"/>
        <c:axId val="45585840"/>
      </c:lineChart>
      <c:catAx>
        <c:axId val="4559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ko-KR"/>
          </a:p>
        </c:txPr>
        <c:crossAx val="45585840"/>
        <c:crosses val="autoZero"/>
        <c:auto val="1"/>
        <c:lblAlgn val="ctr"/>
        <c:lblOffset val="100"/>
        <c:noMultiLvlLbl val="0"/>
      </c:catAx>
      <c:valAx>
        <c:axId val="45585840"/>
        <c:scaling>
          <c:orientation val="minMax"/>
          <c:max val="3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ko-KR"/>
          </a:p>
        </c:txPr>
        <c:crossAx val="45595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sz="3600" b="1" smtClean="0">
                <a:solidFill>
                  <a:schemeClr val="tx1"/>
                </a:solidFill>
              </a:rPr>
              <a:t>연도별 정량미달 판매검사 현황</a:t>
            </a:r>
            <a:endParaRPr lang="ko-KR" altLang="en-US" sz="3600" b="1">
              <a:solidFill>
                <a:schemeClr val="tx1"/>
              </a:solidFill>
            </a:endParaRPr>
          </a:p>
        </c:rich>
      </c:tx>
      <c:layout>
        <c:manualLayout>
          <c:xMode val="edge"/>
          <c:yMode val="edge"/>
          <c:x val="1.545726399077634E-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0"/>
          <c:order val="0"/>
          <c:tx>
            <c:strRef>
              <c:f>Sheet1!$B$1</c:f>
              <c:strCache>
                <c:ptCount val="1"/>
                <c:pt idx="0">
                  <c:v>계열 1</c:v>
                </c:pt>
              </c:strCache>
            </c:strRef>
          </c:tx>
          <c:spPr>
            <a:solidFill>
              <a:schemeClr val="accent5">
                <a:shade val="65000"/>
              </a:schemeClr>
            </a:solidFill>
            <a:ln>
              <a:noFill/>
            </a:ln>
            <a:effectLst/>
          </c:spPr>
          <c:invertIfNegative val="0"/>
          <c:cat>
            <c:strRef>
              <c:f>Sheet1!$A$2:$A$8</c:f>
              <c:strCache>
                <c:ptCount val="7"/>
                <c:pt idx="0">
                  <c:v>2010년</c:v>
                </c:pt>
                <c:pt idx="1">
                  <c:v>2011년</c:v>
                </c:pt>
                <c:pt idx="2">
                  <c:v>2012년</c:v>
                </c:pt>
                <c:pt idx="3">
                  <c:v>2013년</c:v>
                </c:pt>
                <c:pt idx="4">
                  <c:v>2014년</c:v>
                </c:pt>
                <c:pt idx="5">
                  <c:v>2015년</c:v>
                </c:pt>
                <c:pt idx="6">
                  <c:v>2016년</c:v>
                </c:pt>
              </c:strCache>
            </c:strRef>
          </c:cat>
          <c:val>
            <c:numRef>
              <c:f>Sheet1!$B$2:$B$8</c:f>
              <c:numCache>
                <c:formatCode>General</c:formatCode>
                <c:ptCount val="7"/>
                <c:pt idx="0">
                  <c:v>1.1299999999999999</c:v>
                </c:pt>
                <c:pt idx="1">
                  <c:v>2.5</c:v>
                </c:pt>
                <c:pt idx="2">
                  <c:v>2.7</c:v>
                </c:pt>
                <c:pt idx="3">
                  <c:v>3.1</c:v>
                </c:pt>
                <c:pt idx="4">
                  <c:v>3.4</c:v>
                </c:pt>
                <c:pt idx="5">
                  <c:v>4</c:v>
                </c:pt>
                <c:pt idx="6">
                  <c:v>3.8</c:v>
                </c:pt>
              </c:numCache>
            </c:numRef>
          </c:val>
          <c:extLst>
            <c:ext xmlns:c16="http://schemas.microsoft.com/office/drawing/2014/chart" uri="{C3380CC4-5D6E-409C-BE32-E72D297353CC}">
              <c16:uniqueId val="{00000000-578D-428C-8163-AAD44741FFF5}"/>
            </c:ext>
          </c:extLst>
        </c:ser>
        <c:ser>
          <c:idx val="1"/>
          <c:order val="1"/>
          <c:tx>
            <c:strRef>
              <c:f>Sheet1!$C$1</c:f>
              <c:strCache>
                <c:ptCount val="1"/>
                <c:pt idx="0">
                  <c:v>계열 2</c:v>
                </c:pt>
              </c:strCache>
            </c:strRef>
          </c:tx>
          <c:spPr>
            <a:solidFill>
              <a:schemeClr val="accent5"/>
            </a:solidFill>
            <a:ln>
              <a:noFill/>
            </a:ln>
            <a:effectLst/>
          </c:spPr>
          <c:invertIfNegative val="0"/>
          <c:cat>
            <c:strRef>
              <c:f>Sheet1!$A$2:$A$8</c:f>
              <c:strCache>
                <c:ptCount val="7"/>
                <c:pt idx="0">
                  <c:v>2010년</c:v>
                </c:pt>
                <c:pt idx="1">
                  <c:v>2011년</c:v>
                </c:pt>
                <c:pt idx="2">
                  <c:v>2012년</c:v>
                </c:pt>
                <c:pt idx="3">
                  <c:v>2013년</c:v>
                </c:pt>
                <c:pt idx="4">
                  <c:v>2014년</c:v>
                </c:pt>
                <c:pt idx="5">
                  <c:v>2015년</c:v>
                </c:pt>
                <c:pt idx="6">
                  <c:v>2016년</c:v>
                </c:pt>
              </c:strCache>
            </c:strRef>
          </c:cat>
          <c:val>
            <c:numRef>
              <c:f>Sheet1!$C$2:$C$8</c:f>
              <c:numCache>
                <c:formatCode>General</c:formatCode>
                <c:ptCount val="7"/>
              </c:numCache>
            </c:numRef>
          </c:val>
          <c:extLst>
            <c:ext xmlns:c16="http://schemas.microsoft.com/office/drawing/2014/chart" uri="{C3380CC4-5D6E-409C-BE32-E72D297353CC}">
              <c16:uniqueId val="{00000001-578D-428C-8163-AAD44741FFF5}"/>
            </c:ext>
          </c:extLst>
        </c:ser>
        <c:dLbls>
          <c:showLegendKey val="0"/>
          <c:showVal val="0"/>
          <c:showCatName val="0"/>
          <c:showSerName val="0"/>
          <c:showPercent val="0"/>
          <c:showBubbleSize val="0"/>
        </c:dLbls>
        <c:gapWidth val="219"/>
        <c:overlap val="-27"/>
        <c:axId val="371604784"/>
        <c:axId val="371597712"/>
      </c:barChart>
      <c:lineChart>
        <c:grouping val="standard"/>
        <c:varyColors val="0"/>
        <c:ser>
          <c:idx val="2"/>
          <c:order val="2"/>
          <c:tx>
            <c:strRef>
              <c:f>Sheet1!$D$1</c:f>
              <c:strCache>
                <c:ptCount val="1"/>
                <c:pt idx="0">
                  <c:v>계열 3</c:v>
                </c:pt>
              </c:strCache>
            </c:strRef>
          </c:tx>
          <c:spPr>
            <a:ln w="38100" cap="rnd">
              <a:solidFill>
                <a:srgbClr val="FD4754"/>
              </a:solidFill>
              <a:round/>
            </a:ln>
            <a:effectLst/>
          </c:spPr>
          <c:marker>
            <c:symbol val="none"/>
          </c:marker>
          <c:cat>
            <c:strRef>
              <c:f>Sheet1!$A$2:$A$8</c:f>
              <c:strCache>
                <c:ptCount val="7"/>
                <c:pt idx="0">
                  <c:v>2010년</c:v>
                </c:pt>
                <c:pt idx="1">
                  <c:v>2011년</c:v>
                </c:pt>
                <c:pt idx="2">
                  <c:v>2012년</c:v>
                </c:pt>
                <c:pt idx="3">
                  <c:v>2013년</c:v>
                </c:pt>
                <c:pt idx="4">
                  <c:v>2014년</c:v>
                </c:pt>
                <c:pt idx="5">
                  <c:v>2015년</c:v>
                </c:pt>
                <c:pt idx="6">
                  <c:v>2016년</c:v>
                </c:pt>
              </c:strCache>
            </c:strRef>
          </c:cat>
          <c:val>
            <c:numRef>
              <c:f>Sheet1!$D$2:$D$8</c:f>
              <c:numCache>
                <c:formatCode>General</c:formatCode>
                <c:ptCount val="7"/>
                <c:pt idx="0">
                  <c:v>1.1299999999999999</c:v>
                </c:pt>
                <c:pt idx="1">
                  <c:v>0.98</c:v>
                </c:pt>
                <c:pt idx="2">
                  <c:v>2.64</c:v>
                </c:pt>
                <c:pt idx="3">
                  <c:v>2.4500000000000002</c:v>
                </c:pt>
                <c:pt idx="4">
                  <c:v>2.2000000000000002</c:v>
                </c:pt>
                <c:pt idx="5">
                  <c:v>2.9</c:v>
                </c:pt>
                <c:pt idx="6">
                  <c:v>3</c:v>
                </c:pt>
              </c:numCache>
            </c:numRef>
          </c:val>
          <c:smooth val="0"/>
          <c:extLst>
            <c:ext xmlns:c16="http://schemas.microsoft.com/office/drawing/2014/chart" uri="{C3380CC4-5D6E-409C-BE32-E72D297353CC}">
              <c16:uniqueId val="{00000002-578D-428C-8163-AAD44741FFF5}"/>
            </c:ext>
          </c:extLst>
        </c:ser>
        <c:dLbls>
          <c:showLegendKey val="0"/>
          <c:showVal val="0"/>
          <c:showCatName val="0"/>
          <c:showSerName val="0"/>
          <c:showPercent val="0"/>
          <c:showBubbleSize val="0"/>
        </c:dLbls>
        <c:marker val="1"/>
        <c:smooth val="0"/>
        <c:axId val="371604784"/>
        <c:axId val="371597712"/>
      </c:lineChart>
      <c:catAx>
        <c:axId val="37160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ko-KR"/>
          </a:p>
        </c:txPr>
        <c:crossAx val="371597712"/>
        <c:crosses val="autoZero"/>
        <c:auto val="1"/>
        <c:lblAlgn val="ctr"/>
        <c:lblOffset val="100"/>
        <c:noMultiLvlLbl val="0"/>
      </c:catAx>
      <c:valAx>
        <c:axId val="371597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71604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08DDEE62-D18C-4C02-9727-188D58B28328}" type="datetimeFigureOut">
              <a:rPr lang="ko-KR" altLang="en-US" smtClean="0"/>
              <a:t>2019-06-18</a:t>
            </a:fld>
            <a:endParaRPr lang="ko-KR" altLang="en-US"/>
          </a:p>
        </p:txBody>
      </p:sp>
      <p:sp>
        <p:nvSpPr>
          <p:cNvPr id="4" name="슬라이드 이미지 개체 틀 3"/>
          <p:cNvSpPr>
            <a:spLocks noGrp="1" noRot="1" noChangeAspect="1"/>
          </p:cNvSpPr>
          <p:nvPr>
            <p:ph type="sldImg" idx="2"/>
          </p:nvPr>
        </p:nvSpPr>
        <p:spPr>
          <a:xfrm>
            <a:off x="4108450" y="857250"/>
            <a:ext cx="9271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9C84116-2888-4824-B5C4-025045A1048E}" type="slidenum">
              <a:rPr lang="ko-KR" altLang="en-US" smtClean="0"/>
              <a:t>‹#›</a:t>
            </a:fld>
            <a:endParaRPr lang="ko-KR" altLang="en-US"/>
          </a:p>
        </p:txBody>
      </p:sp>
    </p:spTree>
    <p:extLst>
      <p:ext uri="{BB962C8B-B14F-4D97-AF65-F5344CB8AC3E}">
        <p14:creationId xmlns:p14="http://schemas.microsoft.com/office/powerpoint/2010/main" val="3588876248"/>
      </p:ext>
    </p:extLst>
  </p:cSld>
  <p:clrMap bg1="lt1" tx1="dk1" bg2="lt2" tx2="dk2" accent1="accent1" accent2="accent2" accent3="accent3" accent4="accent4" accent5="accent5" accent6="accent6" hlink="hlink" folHlink="folHlink"/>
  <p:notesStyle>
    <a:lvl1pPr marL="0" algn="l" defTabSz="1587332" rtl="0" eaLnBrk="1" latinLnBrk="1" hangingPunct="1">
      <a:defRPr sz="2083" kern="1200">
        <a:solidFill>
          <a:schemeClr val="tx1"/>
        </a:solidFill>
        <a:latin typeface="+mn-lt"/>
        <a:ea typeface="+mn-ea"/>
        <a:cs typeface="+mn-cs"/>
      </a:defRPr>
    </a:lvl1pPr>
    <a:lvl2pPr marL="793666" algn="l" defTabSz="1587332" rtl="0" eaLnBrk="1" latinLnBrk="1" hangingPunct="1">
      <a:defRPr sz="2083" kern="1200">
        <a:solidFill>
          <a:schemeClr val="tx1"/>
        </a:solidFill>
        <a:latin typeface="+mn-lt"/>
        <a:ea typeface="+mn-ea"/>
        <a:cs typeface="+mn-cs"/>
      </a:defRPr>
    </a:lvl2pPr>
    <a:lvl3pPr marL="1587332" algn="l" defTabSz="1587332" rtl="0" eaLnBrk="1" latinLnBrk="1" hangingPunct="1">
      <a:defRPr sz="2083" kern="1200">
        <a:solidFill>
          <a:schemeClr val="tx1"/>
        </a:solidFill>
        <a:latin typeface="+mn-lt"/>
        <a:ea typeface="+mn-ea"/>
        <a:cs typeface="+mn-cs"/>
      </a:defRPr>
    </a:lvl3pPr>
    <a:lvl4pPr marL="2380998" algn="l" defTabSz="1587332" rtl="0" eaLnBrk="1" latinLnBrk="1" hangingPunct="1">
      <a:defRPr sz="2083" kern="1200">
        <a:solidFill>
          <a:schemeClr val="tx1"/>
        </a:solidFill>
        <a:latin typeface="+mn-lt"/>
        <a:ea typeface="+mn-ea"/>
        <a:cs typeface="+mn-cs"/>
      </a:defRPr>
    </a:lvl4pPr>
    <a:lvl5pPr marL="3174663" algn="l" defTabSz="1587332" rtl="0" eaLnBrk="1" latinLnBrk="1" hangingPunct="1">
      <a:defRPr sz="2083" kern="1200">
        <a:solidFill>
          <a:schemeClr val="tx1"/>
        </a:solidFill>
        <a:latin typeface="+mn-lt"/>
        <a:ea typeface="+mn-ea"/>
        <a:cs typeface="+mn-cs"/>
      </a:defRPr>
    </a:lvl5pPr>
    <a:lvl6pPr marL="3968330" algn="l" defTabSz="1587332" rtl="0" eaLnBrk="1" latinLnBrk="1" hangingPunct="1">
      <a:defRPr sz="2083" kern="1200">
        <a:solidFill>
          <a:schemeClr val="tx1"/>
        </a:solidFill>
        <a:latin typeface="+mn-lt"/>
        <a:ea typeface="+mn-ea"/>
        <a:cs typeface="+mn-cs"/>
      </a:defRPr>
    </a:lvl6pPr>
    <a:lvl7pPr marL="4761996" algn="l" defTabSz="1587332" rtl="0" eaLnBrk="1" latinLnBrk="1" hangingPunct="1">
      <a:defRPr sz="2083" kern="1200">
        <a:solidFill>
          <a:schemeClr val="tx1"/>
        </a:solidFill>
        <a:latin typeface="+mn-lt"/>
        <a:ea typeface="+mn-ea"/>
        <a:cs typeface="+mn-cs"/>
      </a:defRPr>
    </a:lvl7pPr>
    <a:lvl8pPr marL="5555661" algn="l" defTabSz="1587332" rtl="0" eaLnBrk="1" latinLnBrk="1" hangingPunct="1">
      <a:defRPr sz="2083" kern="1200">
        <a:solidFill>
          <a:schemeClr val="tx1"/>
        </a:solidFill>
        <a:latin typeface="+mn-lt"/>
        <a:ea typeface="+mn-ea"/>
        <a:cs typeface="+mn-cs"/>
      </a:defRPr>
    </a:lvl8pPr>
    <a:lvl9pPr marL="6349327" algn="l" defTabSz="1587332" rtl="0" eaLnBrk="1" latinLnBrk="1" hangingPunct="1">
      <a:defRPr sz="208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350050" y="7364468"/>
            <a:ext cx="15300564" cy="15666414"/>
          </a:xfrm>
        </p:spPr>
        <p:txBody>
          <a:bodyPr anchor="b"/>
          <a:lstStyle>
            <a:lvl1pPr algn="ctr">
              <a:defRPr sz="11812"/>
            </a:lvl1pPr>
          </a:lstStyle>
          <a:p>
            <a:r>
              <a:rPr lang="ko-KR" altLang="en-US" smtClean="0"/>
              <a:t>마스터 제목 스타일 편집</a:t>
            </a:r>
            <a:endParaRPr lang="en-US" dirty="0"/>
          </a:p>
        </p:txBody>
      </p:sp>
      <p:sp>
        <p:nvSpPr>
          <p:cNvPr id="3" name="Subtitle 2"/>
          <p:cNvSpPr>
            <a:spLocks noGrp="1"/>
          </p:cNvSpPr>
          <p:nvPr>
            <p:ph type="subTitle" idx="1"/>
          </p:nvPr>
        </p:nvSpPr>
        <p:spPr>
          <a:xfrm>
            <a:off x="2250083" y="23635039"/>
            <a:ext cx="13500497" cy="10864405"/>
          </a:xfrm>
        </p:spPr>
        <p:txBody>
          <a:bodyPr/>
          <a:lstStyle>
            <a:lvl1pPr marL="0" indent="0" algn="ctr">
              <a:buNone/>
              <a:defRPr sz="4725"/>
            </a:lvl1pPr>
            <a:lvl2pPr marL="900044" indent="0" algn="ctr">
              <a:buNone/>
              <a:defRPr sz="3937"/>
            </a:lvl2pPr>
            <a:lvl3pPr marL="1800088" indent="0" algn="ctr">
              <a:buNone/>
              <a:defRPr sz="3543"/>
            </a:lvl3pPr>
            <a:lvl4pPr marL="2700132" indent="0" algn="ctr">
              <a:buNone/>
              <a:defRPr sz="3150"/>
            </a:lvl4pPr>
            <a:lvl5pPr marL="3600176" indent="0" algn="ctr">
              <a:buNone/>
              <a:defRPr sz="3150"/>
            </a:lvl5pPr>
            <a:lvl6pPr marL="4500220" indent="0" algn="ctr">
              <a:buNone/>
              <a:defRPr sz="3150"/>
            </a:lvl6pPr>
            <a:lvl7pPr marL="5400264" indent="0" algn="ctr">
              <a:buNone/>
              <a:defRPr sz="3150"/>
            </a:lvl7pPr>
            <a:lvl8pPr marL="6300307" indent="0" algn="ctr">
              <a:buNone/>
              <a:defRPr sz="3150"/>
            </a:lvl8pPr>
            <a:lvl9pPr marL="7200351" indent="0" algn="ctr">
              <a:buNone/>
              <a:defRPr sz="315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2132159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310509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1725" y="2395795"/>
            <a:ext cx="3881393" cy="381348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237546" y="2395795"/>
            <a:ext cx="11419171" cy="381348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4229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3904414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228171" y="11218582"/>
            <a:ext cx="15525572" cy="18718445"/>
          </a:xfrm>
        </p:spPr>
        <p:txBody>
          <a:bodyPr anchor="b"/>
          <a:lstStyle>
            <a:lvl1pPr>
              <a:defRPr sz="11812"/>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1228171" y="30114111"/>
            <a:ext cx="15525572" cy="9843588"/>
          </a:xfrm>
        </p:spPr>
        <p:txBody>
          <a:bodyPr/>
          <a:lstStyle>
            <a:lvl1pPr marL="0" indent="0">
              <a:buNone/>
              <a:defRPr sz="4725">
                <a:solidFill>
                  <a:schemeClr val="tx1"/>
                </a:solidFill>
              </a:defRPr>
            </a:lvl1pPr>
            <a:lvl2pPr marL="900044" indent="0">
              <a:buNone/>
              <a:defRPr sz="3937">
                <a:solidFill>
                  <a:schemeClr val="tx1">
                    <a:tint val="75000"/>
                  </a:schemeClr>
                </a:solidFill>
              </a:defRPr>
            </a:lvl2pPr>
            <a:lvl3pPr marL="1800088" indent="0">
              <a:buNone/>
              <a:defRPr sz="3543">
                <a:solidFill>
                  <a:schemeClr val="tx1">
                    <a:tint val="75000"/>
                  </a:schemeClr>
                </a:solidFill>
              </a:defRPr>
            </a:lvl3pPr>
            <a:lvl4pPr marL="2700132" indent="0">
              <a:buNone/>
              <a:defRPr sz="3150">
                <a:solidFill>
                  <a:schemeClr val="tx1">
                    <a:tint val="75000"/>
                  </a:schemeClr>
                </a:solidFill>
              </a:defRPr>
            </a:lvl4pPr>
            <a:lvl5pPr marL="3600176" indent="0">
              <a:buNone/>
              <a:defRPr sz="3150">
                <a:solidFill>
                  <a:schemeClr val="tx1">
                    <a:tint val="75000"/>
                  </a:schemeClr>
                </a:solidFill>
              </a:defRPr>
            </a:lvl5pPr>
            <a:lvl6pPr marL="4500220" indent="0">
              <a:buNone/>
              <a:defRPr sz="3150">
                <a:solidFill>
                  <a:schemeClr val="tx1">
                    <a:tint val="75000"/>
                  </a:schemeClr>
                </a:solidFill>
              </a:defRPr>
            </a:lvl6pPr>
            <a:lvl7pPr marL="5400264" indent="0">
              <a:buNone/>
              <a:defRPr sz="3150">
                <a:solidFill>
                  <a:schemeClr val="tx1">
                    <a:tint val="75000"/>
                  </a:schemeClr>
                </a:solidFill>
              </a:defRPr>
            </a:lvl7pPr>
            <a:lvl8pPr marL="6300307" indent="0">
              <a:buNone/>
              <a:defRPr sz="3150">
                <a:solidFill>
                  <a:schemeClr val="tx1">
                    <a:tint val="75000"/>
                  </a:schemeClr>
                </a:solidFill>
              </a:defRPr>
            </a:lvl8pPr>
            <a:lvl9pPr marL="7200351" indent="0">
              <a:buNone/>
              <a:defRPr sz="315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99181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237545" y="11978973"/>
            <a:ext cx="7650282" cy="28551627"/>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9112836" y="11978973"/>
            <a:ext cx="7650282" cy="28551627"/>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44107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239890" y="2395804"/>
            <a:ext cx="15525572" cy="8697780"/>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239892" y="11031075"/>
            <a:ext cx="7615123" cy="5406160"/>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ko-KR" altLang="en-US" smtClean="0"/>
              <a:t>마스터 텍스트 스타일 편집</a:t>
            </a:r>
          </a:p>
        </p:txBody>
      </p:sp>
      <p:sp>
        <p:nvSpPr>
          <p:cNvPr id="4" name="Content Placeholder 3"/>
          <p:cNvSpPr>
            <a:spLocks noGrp="1"/>
          </p:cNvSpPr>
          <p:nvPr>
            <p:ph sz="half" idx="2"/>
          </p:nvPr>
        </p:nvSpPr>
        <p:spPr>
          <a:xfrm>
            <a:off x="1239892" y="16437235"/>
            <a:ext cx="7615123" cy="24176697"/>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9112837" y="11031075"/>
            <a:ext cx="7652626" cy="5406160"/>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ko-KR" altLang="en-US" smtClean="0"/>
              <a:t>마스터 텍스트 스타일 편집</a:t>
            </a:r>
          </a:p>
        </p:txBody>
      </p:sp>
      <p:sp>
        <p:nvSpPr>
          <p:cNvPr id="6" name="Content Placeholder 5"/>
          <p:cNvSpPr>
            <a:spLocks noGrp="1"/>
          </p:cNvSpPr>
          <p:nvPr>
            <p:ph sz="quarter" idx="4"/>
          </p:nvPr>
        </p:nvSpPr>
        <p:spPr>
          <a:xfrm>
            <a:off x="9112837" y="16437235"/>
            <a:ext cx="7652626" cy="24176697"/>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1859920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123358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42729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239890" y="2999952"/>
            <a:ext cx="5805682" cy="10499831"/>
          </a:xfrm>
        </p:spPr>
        <p:txBody>
          <a:bodyPr anchor="b"/>
          <a:lstStyle>
            <a:lvl1pPr>
              <a:defRPr sz="6300"/>
            </a:lvl1pPr>
          </a:lstStyle>
          <a:p>
            <a:r>
              <a:rPr lang="ko-KR" altLang="en-US" smtClean="0"/>
              <a:t>마스터 제목 스타일 편집</a:t>
            </a:r>
            <a:endParaRPr lang="en-US" dirty="0"/>
          </a:p>
        </p:txBody>
      </p:sp>
      <p:sp>
        <p:nvSpPr>
          <p:cNvPr id="3" name="Content Placeholder 2"/>
          <p:cNvSpPr>
            <a:spLocks noGrp="1"/>
          </p:cNvSpPr>
          <p:nvPr>
            <p:ph idx="1"/>
          </p:nvPr>
        </p:nvSpPr>
        <p:spPr>
          <a:xfrm>
            <a:off x="7652626" y="6479072"/>
            <a:ext cx="9112836" cy="31978651"/>
          </a:xfrm>
        </p:spPr>
        <p:txBody>
          <a:bodyPr/>
          <a:lstStyle>
            <a:lvl1pPr>
              <a:defRPr sz="6300"/>
            </a:lvl1pPr>
            <a:lvl2pPr>
              <a:defRPr sz="5512"/>
            </a:lvl2pPr>
            <a:lvl3pPr>
              <a:defRPr sz="4725"/>
            </a:lvl3pPr>
            <a:lvl4pPr>
              <a:defRPr sz="3937"/>
            </a:lvl4pPr>
            <a:lvl5pPr>
              <a:defRPr sz="3937"/>
            </a:lvl5pPr>
            <a:lvl6pPr>
              <a:defRPr sz="3937"/>
            </a:lvl6pPr>
            <a:lvl7pPr>
              <a:defRPr sz="3937"/>
            </a:lvl7pPr>
            <a:lvl8pPr>
              <a:defRPr sz="3937"/>
            </a:lvl8pPr>
            <a:lvl9pPr>
              <a:defRPr sz="3937"/>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239890" y="13499783"/>
            <a:ext cx="5805682" cy="25010017"/>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163051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239890" y="2999952"/>
            <a:ext cx="5805682" cy="10499831"/>
          </a:xfrm>
        </p:spPr>
        <p:txBody>
          <a:bodyPr anchor="b"/>
          <a:lstStyle>
            <a:lvl1pPr>
              <a:defRPr sz="63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7652626" y="6479072"/>
            <a:ext cx="9112836" cy="31978651"/>
          </a:xfrm>
        </p:spPr>
        <p:txBody>
          <a:bodyPr anchor="t"/>
          <a:lstStyle>
            <a:lvl1pPr marL="0" indent="0">
              <a:buNone/>
              <a:defRPr sz="6300"/>
            </a:lvl1pPr>
            <a:lvl2pPr marL="900044" indent="0">
              <a:buNone/>
              <a:defRPr sz="5512"/>
            </a:lvl2pPr>
            <a:lvl3pPr marL="1800088" indent="0">
              <a:buNone/>
              <a:defRPr sz="4725"/>
            </a:lvl3pPr>
            <a:lvl4pPr marL="2700132" indent="0">
              <a:buNone/>
              <a:defRPr sz="3937"/>
            </a:lvl4pPr>
            <a:lvl5pPr marL="3600176" indent="0">
              <a:buNone/>
              <a:defRPr sz="3937"/>
            </a:lvl5pPr>
            <a:lvl6pPr marL="4500220" indent="0">
              <a:buNone/>
              <a:defRPr sz="3937"/>
            </a:lvl6pPr>
            <a:lvl7pPr marL="5400264" indent="0">
              <a:buNone/>
              <a:defRPr sz="3937"/>
            </a:lvl7pPr>
            <a:lvl8pPr marL="6300307" indent="0">
              <a:buNone/>
              <a:defRPr sz="3937"/>
            </a:lvl8pPr>
            <a:lvl9pPr marL="7200351" indent="0">
              <a:buNone/>
              <a:defRPr sz="3937"/>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239890" y="13499783"/>
            <a:ext cx="5805682" cy="25010017"/>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2952A6FE-E274-4A9F-B92A-6CC39DBBB6EF}" type="datetimeFigureOut">
              <a:rPr lang="ko-KR" altLang="en-US" smtClean="0"/>
              <a:t>2019-06-18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160326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546" y="2395804"/>
            <a:ext cx="15525572" cy="8697780"/>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237546" y="11978973"/>
            <a:ext cx="15525572" cy="28551627"/>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237546" y="41707671"/>
            <a:ext cx="4050149" cy="2395795"/>
          </a:xfrm>
          <a:prstGeom prst="rect">
            <a:avLst/>
          </a:prstGeom>
        </p:spPr>
        <p:txBody>
          <a:bodyPr vert="horz" lIns="91440" tIns="45720" rIns="91440" bIns="45720" rtlCol="0" anchor="ctr"/>
          <a:lstStyle>
            <a:lvl1pPr algn="l">
              <a:defRPr sz="2362">
                <a:solidFill>
                  <a:schemeClr val="tx1">
                    <a:tint val="75000"/>
                  </a:schemeClr>
                </a:solidFill>
              </a:defRPr>
            </a:lvl1pPr>
          </a:lstStyle>
          <a:p>
            <a:fld id="{2952A6FE-E274-4A9F-B92A-6CC39DBBB6EF}" type="datetimeFigureOut">
              <a:rPr lang="ko-KR" altLang="en-US" smtClean="0"/>
              <a:t>2019-06-18</a:t>
            </a:fld>
            <a:endParaRPr lang="ko-KR" altLang="en-US"/>
          </a:p>
        </p:txBody>
      </p:sp>
      <p:sp>
        <p:nvSpPr>
          <p:cNvPr id="5" name="Footer Placeholder 4"/>
          <p:cNvSpPr>
            <a:spLocks noGrp="1"/>
          </p:cNvSpPr>
          <p:nvPr>
            <p:ph type="ftr" sz="quarter" idx="3"/>
          </p:nvPr>
        </p:nvSpPr>
        <p:spPr>
          <a:xfrm>
            <a:off x="5962720" y="41707671"/>
            <a:ext cx="6075224" cy="2395795"/>
          </a:xfrm>
          <a:prstGeom prst="rect">
            <a:avLst/>
          </a:prstGeom>
        </p:spPr>
        <p:txBody>
          <a:bodyPr vert="horz" lIns="91440" tIns="45720" rIns="91440" bIns="45720" rtlCol="0" anchor="ctr"/>
          <a:lstStyle>
            <a:lvl1pPr algn="ctr">
              <a:defRPr sz="2362">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12712968" y="41707671"/>
            <a:ext cx="4050149" cy="2395795"/>
          </a:xfrm>
          <a:prstGeom prst="rect">
            <a:avLst/>
          </a:prstGeom>
        </p:spPr>
        <p:txBody>
          <a:bodyPr vert="horz" lIns="91440" tIns="45720" rIns="91440" bIns="45720" rtlCol="0" anchor="ctr"/>
          <a:lstStyle>
            <a:lvl1pPr algn="r">
              <a:defRPr sz="2362">
                <a:solidFill>
                  <a:schemeClr val="tx1">
                    <a:tint val="75000"/>
                  </a:schemeClr>
                </a:solidFill>
              </a:defRPr>
            </a:lvl1pPr>
          </a:lstStyle>
          <a:p>
            <a:fld id="{1CCA9CC1-997D-4CE4-8B8E-E700C98F9D7A}" type="slidenum">
              <a:rPr lang="ko-KR" altLang="en-US" smtClean="0"/>
              <a:t>‹#›</a:t>
            </a:fld>
            <a:endParaRPr lang="ko-KR" altLang="en-US"/>
          </a:p>
        </p:txBody>
      </p:sp>
    </p:spTree>
    <p:extLst>
      <p:ext uri="{BB962C8B-B14F-4D97-AF65-F5344CB8AC3E}">
        <p14:creationId xmlns:p14="http://schemas.microsoft.com/office/powerpoint/2010/main" val="386191386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800088" rtl="0" eaLnBrk="1" latinLnBrk="1" hangingPunct="1">
        <a:lnSpc>
          <a:spcPct val="90000"/>
        </a:lnSpc>
        <a:spcBef>
          <a:spcPct val="0"/>
        </a:spcBef>
        <a:buNone/>
        <a:defRPr sz="8662" kern="1200">
          <a:solidFill>
            <a:schemeClr val="tx1"/>
          </a:solidFill>
          <a:latin typeface="+mj-lt"/>
          <a:ea typeface="+mj-ea"/>
          <a:cs typeface="+mj-cs"/>
        </a:defRPr>
      </a:lvl1pPr>
    </p:titleStyle>
    <p:bodyStyle>
      <a:lvl1pPr marL="450022" indent="-450022" algn="l" defTabSz="1800088" rtl="0" eaLnBrk="1" latinLnBrk="1" hangingPunct="1">
        <a:lnSpc>
          <a:spcPct val="90000"/>
        </a:lnSpc>
        <a:spcBef>
          <a:spcPts val="1969"/>
        </a:spcBef>
        <a:buFont typeface="Arial" panose="020B0604020202020204" pitchFamily="34" charset="0"/>
        <a:buChar char="•"/>
        <a:defRPr sz="5512" kern="1200">
          <a:solidFill>
            <a:schemeClr val="tx1"/>
          </a:solidFill>
          <a:latin typeface="+mn-lt"/>
          <a:ea typeface="+mn-ea"/>
          <a:cs typeface="+mn-cs"/>
        </a:defRPr>
      </a:lvl1pPr>
      <a:lvl2pPr marL="1350066" indent="-450022" algn="l" defTabSz="1800088" rtl="0" eaLnBrk="1" latinLnBrk="1" hangingPunct="1">
        <a:lnSpc>
          <a:spcPct val="90000"/>
        </a:lnSpc>
        <a:spcBef>
          <a:spcPts val="984"/>
        </a:spcBef>
        <a:buFont typeface="Arial" panose="020B0604020202020204" pitchFamily="34" charset="0"/>
        <a:buChar char="•"/>
        <a:defRPr sz="4725" kern="1200">
          <a:solidFill>
            <a:schemeClr val="tx1"/>
          </a:solidFill>
          <a:latin typeface="+mn-lt"/>
          <a:ea typeface="+mn-ea"/>
          <a:cs typeface="+mn-cs"/>
        </a:defRPr>
      </a:lvl2pPr>
      <a:lvl3pPr marL="2250110" indent="-450022" algn="l" defTabSz="1800088" rtl="0" eaLnBrk="1" latinLnBrk="1" hangingPunct="1">
        <a:lnSpc>
          <a:spcPct val="90000"/>
        </a:lnSpc>
        <a:spcBef>
          <a:spcPts val="984"/>
        </a:spcBef>
        <a:buFont typeface="Arial" panose="020B0604020202020204" pitchFamily="34" charset="0"/>
        <a:buChar char="•"/>
        <a:defRPr sz="3937" kern="1200">
          <a:solidFill>
            <a:schemeClr val="tx1"/>
          </a:solidFill>
          <a:latin typeface="+mn-lt"/>
          <a:ea typeface="+mn-ea"/>
          <a:cs typeface="+mn-cs"/>
        </a:defRPr>
      </a:lvl3pPr>
      <a:lvl4pPr marL="3150154" indent="-450022" algn="l" defTabSz="1800088" rtl="0" eaLnBrk="1" latinLnBrk="1"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4pPr>
      <a:lvl5pPr marL="4050198" indent="-450022" algn="l" defTabSz="1800088" rtl="0" eaLnBrk="1" latinLnBrk="1"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5pPr>
      <a:lvl6pPr marL="4950242" indent="-450022" algn="l" defTabSz="1800088" rtl="0" eaLnBrk="1" latinLnBrk="1"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6pPr>
      <a:lvl7pPr marL="5850285" indent="-450022" algn="l" defTabSz="1800088" rtl="0" eaLnBrk="1" latinLnBrk="1"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7pPr>
      <a:lvl8pPr marL="6750329" indent="-450022" algn="l" defTabSz="1800088" rtl="0" eaLnBrk="1" latinLnBrk="1"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8pPr>
      <a:lvl9pPr marL="7650373" indent="-450022" algn="l" defTabSz="1800088" rtl="0" eaLnBrk="1" latinLnBrk="1"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9pPr>
    </p:bodyStyle>
    <p:otherStyle>
      <a:defPPr>
        <a:defRPr lang="en-US"/>
      </a:defPPr>
      <a:lvl1pPr marL="0" algn="l" defTabSz="1800088" rtl="0" eaLnBrk="1" latinLnBrk="1" hangingPunct="1">
        <a:defRPr sz="3543" kern="1200">
          <a:solidFill>
            <a:schemeClr val="tx1"/>
          </a:solidFill>
          <a:latin typeface="+mn-lt"/>
          <a:ea typeface="+mn-ea"/>
          <a:cs typeface="+mn-cs"/>
        </a:defRPr>
      </a:lvl1pPr>
      <a:lvl2pPr marL="900044" algn="l" defTabSz="1800088" rtl="0" eaLnBrk="1" latinLnBrk="1" hangingPunct="1">
        <a:defRPr sz="3543" kern="1200">
          <a:solidFill>
            <a:schemeClr val="tx1"/>
          </a:solidFill>
          <a:latin typeface="+mn-lt"/>
          <a:ea typeface="+mn-ea"/>
          <a:cs typeface="+mn-cs"/>
        </a:defRPr>
      </a:lvl2pPr>
      <a:lvl3pPr marL="1800088" algn="l" defTabSz="1800088" rtl="0" eaLnBrk="1" latinLnBrk="1" hangingPunct="1">
        <a:defRPr sz="3543" kern="1200">
          <a:solidFill>
            <a:schemeClr val="tx1"/>
          </a:solidFill>
          <a:latin typeface="+mn-lt"/>
          <a:ea typeface="+mn-ea"/>
          <a:cs typeface="+mn-cs"/>
        </a:defRPr>
      </a:lvl3pPr>
      <a:lvl4pPr marL="2700132" algn="l" defTabSz="1800088" rtl="0" eaLnBrk="1" latinLnBrk="1" hangingPunct="1">
        <a:defRPr sz="3543" kern="1200">
          <a:solidFill>
            <a:schemeClr val="tx1"/>
          </a:solidFill>
          <a:latin typeface="+mn-lt"/>
          <a:ea typeface="+mn-ea"/>
          <a:cs typeface="+mn-cs"/>
        </a:defRPr>
      </a:lvl4pPr>
      <a:lvl5pPr marL="3600176" algn="l" defTabSz="1800088" rtl="0" eaLnBrk="1" latinLnBrk="1" hangingPunct="1">
        <a:defRPr sz="3543" kern="1200">
          <a:solidFill>
            <a:schemeClr val="tx1"/>
          </a:solidFill>
          <a:latin typeface="+mn-lt"/>
          <a:ea typeface="+mn-ea"/>
          <a:cs typeface="+mn-cs"/>
        </a:defRPr>
      </a:lvl5pPr>
      <a:lvl6pPr marL="4500220" algn="l" defTabSz="1800088" rtl="0" eaLnBrk="1" latinLnBrk="1" hangingPunct="1">
        <a:defRPr sz="3543" kern="1200">
          <a:solidFill>
            <a:schemeClr val="tx1"/>
          </a:solidFill>
          <a:latin typeface="+mn-lt"/>
          <a:ea typeface="+mn-ea"/>
          <a:cs typeface="+mn-cs"/>
        </a:defRPr>
      </a:lvl6pPr>
      <a:lvl7pPr marL="5400264" algn="l" defTabSz="1800088" rtl="0" eaLnBrk="1" latinLnBrk="1" hangingPunct="1">
        <a:defRPr sz="3543" kern="1200">
          <a:solidFill>
            <a:schemeClr val="tx1"/>
          </a:solidFill>
          <a:latin typeface="+mn-lt"/>
          <a:ea typeface="+mn-ea"/>
          <a:cs typeface="+mn-cs"/>
        </a:defRPr>
      </a:lvl7pPr>
      <a:lvl8pPr marL="6300307" algn="l" defTabSz="1800088" rtl="0" eaLnBrk="1" latinLnBrk="1" hangingPunct="1">
        <a:defRPr sz="3543" kern="1200">
          <a:solidFill>
            <a:schemeClr val="tx1"/>
          </a:solidFill>
          <a:latin typeface="+mn-lt"/>
          <a:ea typeface="+mn-ea"/>
          <a:cs typeface="+mn-cs"/>
        </a:defRPr>
      </a:lvl8pPr>
      <a:lvl9pPr marL="7200351" algn="l" defTabSz="1800088" rtl="0" eaLnBrk="1" latinLnBrk="1" hangingPunct="1">
        <a:defRPr sz="3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tif"/><Relationship Id="rId7" Type="http://schemas.openxmlformats.org/officeDocument/2006/relationships/image" Target="../media/image6.tif"/><Relationship Id="rId12" Type="http://schemas.openxmlformats.org/officeDocument/2006/relationships/image" Target="../media/image11.t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Relationship Id="rId11" Type="http://schemas.openxmlformats.org/officeDocument/2006/relationships/image" Target="../media/image10.png"/><Relationship Id="rId5" Type="http://schemas.openxmlformats.org/officeDocument/2006/relationships/image" Target="../media/image4.tif"/><Relationship Id="rId10" Type="http://schemas.openxmlformats.org/officeDocument/2006/relationships/image" Target="../media/image9.png"/><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0" y="5324242"/>
            <a:ext cx="18000662" cy="12374912"/>
          </a:xfrm>
          <a:prstGeom prst="rect">
            <a:avLst/>
          </a:prstGeom>
          <a:solidFill>
            <a:srgbClr val="E5E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1065" name="직사각형 1064"/>
          <p:cNvSpPr/>
          <p:nvPr/>
        </p:nvSpPr>
        <p:spPr>
          <a:xfrm>
            <a:off x="9993266" y="13336284"/>
            <a:ext cx="7876548" cy="3798532"/>
          </a:xfrm>
          <a:prstGeom prst="rect">
            <a:avLst/>
          </a:prstGeom>
          <a:solidFill>
            <a:srgbClr val="F3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직사각형 115"/>
          <p:cNvSpPr/>
          <p:nvPr/>
        </p:nvSpPr>
        <p:spPr>
          <a:xfrm>
            <a:off x="0" y="19384386"/>
            <a:ext cx="18000662" cy="17308015"/>
          </a:xfrm>
          <a:prstGeom prst="rect">
            <a:avLst/>
          </a:prstGeom>
          <a:solidFill>
            <a:srgbClr val="E5E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9" name="직사각형 8"/>
          <p:cNvSpPr/>
          <p:nvPr/>
        </p:nvSpPr>
        <p:spPr>
          <a:xfrm>
            <a:off x="1" y="-1186698"/>
            <a:ext cx="18000662" cy="45699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8" name="TextBox 7"/>
          <p:cNvSpPr txBox="1"/>
          <p:nvPr/>
        </p:nvSpPr>
        <p:spPr>
          <a:xfrm>
            <a:off x="1" y="576205"/>
            <a:ext cx="18257519" cy="1496435"/>
          </a:xfrm>
          <a:prstGeom prst="rect">
            <a:avLst/>
          </a:prstGeom>
          <a:noFill/>
        </p:spPr>
        <p:txBody>
          <a:bodyPr wrap="square" rtlCol="0" anchor="ctr">
            <a:spAutoFit/>
          </a:bodyPr>
          <a:lstStyle/>
          <a:p>
            <a:pPr algn="ctr"/>
            <a:r>
              <a:rPr lang="ko-KR" altLang="en-US" sz="6000" smtClean="0">
                <a:solidFill>
                  <a:schemeClr val="bg1"/>
                </a:solidFill>
                <a:latin typeface="나눔고딕" panose="020D0604000000000000" pitchFamily="50" charset="-127"/>
                <a:ea typeface="나눔고딕" panose="020D0604000000000000" pitchFamily="50" charset="-127"/>
              </a:rPr>
              <a:t>스마트 컨트랙트를 활용한 신뢰받는 주유소 시스템</a:t>
            </a:r>
            <a:endParaRPr lang="en-US" altLang="ko-KR" sz="6000" smtClean="0">
              <a:solidFill>
                <a:schemeClr val="bg1"/>
              </a:solidFill>
              <a:latin typeface="나눔고딕" panose="020D0604000000000000" pitchFamily="50" charset="-127"/>
              <a:ea typeface="나눔고딕" panose="020D0604000000000000" pitchFamily="50" charset="-127"/>
            </a:endParaRPr>
          </a:p>
          <a:p>
            <a:pPr algn="ctr"/>
            <a:endParaRPr lang="ko-KR" altLang="en-US">
              <a:latin typeface="나눔고딕" panose="020D0604000000000000" pitchFamily="50" charset="-127"/>
              <a:ea typeface="나눔고딕" panose="020D0604000000000000" pitchFamily="50" charset="-127"/>
            </a:endParaRPr>
          </a:p>
        </p:txBody>
      </p:sp>
      <p:sp>
        <p:nvSpPr>
          <p:cNvPr id="10" name="TextBox 9"/>
          <p:cNvSpPr txBox="1"/>
          <p:nvPr/>
        </p:nvSpPr>
        <p:spPr>
          <a:xfrm>
            <a:off x="10540452" y="1958518"/>
            <a:ext cx="7209025" cy="769441"/>
          </a:xfrm>
          <a:prstGeom prst="rect">
            <a:avLst/>
          </a:prstGeom>
          <a:noFill/>
        </p:spPr>
        <p:txBody>
          <a:bodyPr wrap="none" rtlCol="0" anchor="ctr">
            <a:spAutoFit/>
          </a:bodyPr>
          <a:lstStyle/>
          <a:p>
            <a:r>
              <a:rPr lang="ko-KR" altLang="en-US" sz="4400" smtClean="0">
                <a:solidFill>
                  <a:schemeClr val="bg1"/>
                </a:solidFill>
                <a:latin typeface="나눔고딕" panose="020D0604000000000000" pitchFamily="50" charset="-127"/>
                <a:ea typeface="나눔고딕" panose="020D0604000000000000" pitchFamily="50" charset="-127"/>
              </a:rPr>
              <a:t>팀원</a:t>
            </a:r>
            <a:r>
              <a:rPr lang="en-US" altLang="ko-KR" sz="4400" smtClean="0">
                <a:solidFill>
                  <a:schemeClr val="bg1"/>
                </a:solidFill>
                <a:latin typeface="나눔고딕" panose="020D0604000000000000" pitchFamily="50" charset="-127"/>
                <a:ea typeface="나눔고딕" panose="020D0604000000000000" pitchFamily="50" charset="-127"/>
              </a:rPr>
              <a:t>: </a:t>
            </a:r>
            <a:r>
              <a:rPr lang="ko-KR" altLang="en-US" sz="4400" smtClean="0">
                <a:solidFill>
                  <a:schemeClr val="bg1"/>
                </a:solidFill>
                <a:latin typeface="나눔고딕" panose="020D0604000000000000" pitchFamily="50" charset="-127"/>
                <a:ea typeface="나눔고딕" panose="020D0604000000000000" pitchFamily="50" charset="-127"/>
              </a:rPr>
              <a:t>최승주</a:t>
            </a:r>
            <a:r>
              <a:rPr lang="en-US" altLang="ko-KR" sz="4400" smtClean="0">
                <a:solidFill>
                  <a:schemeClr val="bg1"/>
                </a:solidFill>
                <a:latin typeface="나눔고딕" panose="020D0604000000000000" pitchFamily="50" charset="-127"/>
                <a:ea typeface="나눔고딕" panose="020D0604000000000000" pitchFamily="50" charset="-127"/>
              </a:rPr>
              <a:t>, </a:t>
            </a:r>
            <a:r>
              <a:rPr lang="ko-KR" altLang="en-US" sz="4400" smtClean="0">
                <a:solidFill>
                  <a:schemeClr val="bg1"/>
                </a:solidFill>
                <a:latin typeface="나눔고딕" panose="020D0604000000000000" pitchFamily="50" charset="-127"/>
                <a:ea typeface="나눔고딕" panose="020D0604000000000000" pitchFamily="50" charset="-127"/>
              </a:rPr>
              <a:t>김경호</a:t>
            </a:r>
            <a:r>
              <a:rPr lang="en-US" altLang="ko-KR" sz="4400" smtClean="0">
                <a:solidFill>
                  <a:schemeClr val="bg1"/>
                </a:solidFill>
                <a:latin typeface="나눔고딕" panose="020D0604000000000000" pitchFamily="50" charset="-127"/>
                <a:ea typeface="나눔고딕" panose="020D0604000000000000" pitchFamily="50" charset="-127"/>
              </a:rPr>
              <a:t>, </a:t>
            </a:r>
            <a:r>
              <a:rPr lang="ko-KR" altLang="en-US" sz="4400" smtClean="0">
                <a:solidFill>
                  <a:schemeClr val="bg1"/>
                </a:solidFill>
                <a:latin typeface="나눔고딕" panose="020D0604000000000000" pitchFamily="50" charset="-127"/>
                <a:ea typeface="나눔고딕" panose="020D0604000000000000" pitchFamily="50" charset="-127"/>
              </a:rPr>
              <a:t>김현준</a:t>
            </a:r>
            <a:endParaRPr lang="ko-KR" altLang="en-US" sz="2400">
              <a:latin typeface="나눔고딕" panose="020D0604000000000000" pitchFamily="50" charset="-127"/>
              <a:ea typeface="나눔고딕" panose="020D0604000000000000" pitchFamily="50" charset="-127"/>
            </a:endParaRPr>
          </a:p>
        </p:txBody>
      </p:sp>
      <p:sp>
        <p:nvSpPr>
          <p:cNvPr id="11" name="직사각형 10"/>
          <p:cNvSpPr/>
          <p:nvPr/>
        </p:nvSpPr>
        <p:spPr>
          <a:xfrm>
            <a:off x="1" y="3157401"/>
            <a:ext cx="18000662" cy="2653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23" name="직사각형 22"/>
          <p:cNvSpPr/>
          <p:nvPr/>
        </p:nvSpPr>
        <p:spPr>
          <a:xfrm>
            <a:off x="0" y="4092522"/>
            <a:ext cx="3078480" cy="1231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mtClean="0">
                <a:solidFill>
                  <a:schemeClr val="bg1"/>
                </a:solidFill>
                <a:latin typeface="나눔고딕" panose="020D0604000000000000" pitchFamily="50" charset="-127"/>
                <a:ea typeface="나눔고딕" panose="020D0604000000000000" pitchFamily="50" charset="-127"/>
              </a:rPr>
              <a:t>I. </a:t>
            </a:r>
            <a:r>
              <a:rPr lang="ko-KR" altLang="en-US" sz="5400" b="1" smtClean="0">
                <a:solidFill>
                  <a:schemeClr val="bg1"/>
                </a:solidFill>
                <a:latin typeface="나눔고딕" panose="020D0604000000000000" pitchFamily="50" charset="-127"/>
                <a:ea typeface="나눔고딕" panose="020D0604000000000000" pitchFamily="50" charset="-127"/>
              </a:rPr>
              <a:t>서 론</a:t>
            </a:r>
            <a:endParaRPr lang="ko-KR" altLang="en-US" sz="5400" b="1">
              <a:solidFill>
                <a:schemeClr val="bg1"/>
              </a:solidFill>
              <a:latin typeface="나눔고딕" panose="020D0604000000000000" pitchFamily="50" charset="-127"/>
              <a:ea typeface="나눔고딕" panose="020D0604000000000000" pitchFamily="50" charset="-127"/>
            </a:endParaRPr>
          </a:p>
        </p:txBody>
      </p:sp>
      <p:sp>
        <p:nvSpPr>
          <p:cNvPr id="24" name="AutoShape 4" descr="gasoline iconì ëí ì´ë¯¸ì§ ê²ìê²°ê³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TextBox 34"/>
          <p:cNvSpPr txBox="1"/>
          <p:nvPr/>
        </p:nvSpPr>
        <p:spPr>
          <a:xfrm>
            <a:off x="453929" y="16987277"/>
            <a:ext cx="9088655" cy="461665"/>
          </a:xfrm>
          <a:prstGeom prst="rect">
            <a:avLst/>
          </a:prstGeom>
          <a:noFill/>
        </p:spPr>
        <p:txBody>
          <a:bodyPr wrap="square" rtlCol="0">
            <a:spAutoFit/>
          </a:bodyPr>
          <a:lstStyle/>
          <a:p>
            <a:r>
              <a:rPr lang="ko-KR" altLang="en-US" sz="2400" smtClean="0"/>
              <a:t>자료</a:t>
            </a:r>
            <a:r>
              <a:rPr lang="en-US" altLang="ko-KR" sz="2400" smtClean="0"/>
              <a:t>: </a:t>
            </a:r>
            <a:r>
              <a:rPr lang="ko-KR" altLang="en-US" sz="2400" smtClean="0"/>
              <a:t>산업연구원 </a:t>
            </a:r>
            <a:r>
              <a:rPr lang="en-US" altLang="ko-KR" sz="2400" smtClean="0"/>
              <a:t>‘</a:t>
            </a:r>
            <a:r>
              <a:rPr lang="ko-KR" altLang="en-US" sz="2400" smtClean="0"/>
              <a:t>가짜 석유 시장 규모 및 탈루세액 추정</a:t>
            </a:r>
            <a:r>
              <a:rPr lang="en-US" altLang="ko-KR" sz="2400" smtClean="0"/>
              <a:t>’ </a:t>
            </a:r>
            <a:r>
              <a:rPr lang="ko-KR" altLang="en-US" sz="2400" smtClean="0"/>
              <a:t>보고서</a:t>
            </a:r>
            <a:endParaRPr lang="ko-KR" altLang="en-US" sz="2400"/>
          </a:p>
        </p:txBody>
      </p:sp>
      <p:grpSp>
        <p:nvGrpSpPr>
          <p:cNvPr id="1045" name="그룹 1044"/>
          <p:cNvGrpSpPr/>
          <p:nvPr/>
        </p:nvGrpSpPr>
        <p:grpSpPr>
          <a:xfrm>
            <a:off x="421891" y="13124393"/>
            <a:ext cx="9274762" cy="3491252"/>
            <a:chOff x="3792992" y="13333621"/>
            <a:chExt cx="11114827" cy="3660350"/>
          </a:xfrm>
        </p:grpSpPr>
        <p:graphicFrame>
          <p:nvGraphicFramePr>
            <p:cNvPr id="34" name="차트 33"/>
            <p:cNvGraphicFramePr/>
            <p:nvPr>
              <p:extLst>
                <p:ext uri="{D42A27DB-BD31-4B8C-83A1-F6EECF244321}">
                  <p14:modId xmlns:p14="http://schemas.microsoft.com/office/powerpoint/2010/main" val="2542328834"/>
                </p:ext>
              </p:extLst>
            </p:nvPr>
          </p:nvGraphicFramePr>
          <p:xfrm>
            <a:off x="3792992" y="13333622"/>
            <a:ext cx="4626969" cy="3660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차트 36"/>
            <p:cNvGraphicFramePr/>
            <p:nvPr>
              <p:extLst>
                <p:ext uri="{D42A27DB-BD31-4B8C-83A1-F6EECF244321}">
                  <p14:modId xmlns:p14="http://schemas.microsoft.com/office/powerpoint/2010/main" val="2366464976"/>
                </p:ext>
              </p:extLst>
            </p:nvPr>
          </p:nvGraphicFramePr>
          <p:xfrm>
            <a:off x="9297280" y="13333621"/>
            <a:ext cx="4875340" cy="3641517"/>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p:cNvSpPr txBox="1"/>
            <p:nvPr/>
          </p:nvSpPr>
          <p:spPr>
            <a:xfrm>
              <a:off x="13471031" y="14033849"/>
              <a:ext cx="1436788" cy="849123"/>
            </a:xfrm>
            <a:prstGeom prst="rect">
              <a:avLst/>
            </a:prstGeom>
            <a:noFill/>
          </p:spPr>
          <p:txBody>
            <a:bodyPr wrap="none" rtlCol="0">
              <a:spAutoFit/>
            </a:bodyPr>
            <a:lstStyle/>
            <a:p>
              <a:r>
                <a:rPr lang="en-US" altLang="ko-KR" sz="4400" smtClean="0"/>
                <a:t>8.2%</a:t>
              </a:r>
              <a:endParaRPr lang="ko-KR" altLang="en-US" sz="4400"/>
            </a:p>
          </p:txBody>
        </p:sp>
        <p:sp>
          <p:nvSpPr>
            <p:cNvPr id="39" name="TextBox 38"/>
            <p:cNvSpPr txBox="1"/>
            <p:nvPr/>
          </p:nvSpPr>
          <p:spPr>
            <a:xfrm>
              <a:off x="7646205" y="13996903"/>
              <a:ext cx="1279348" cy="849123"/>
            </a:xfrm>
            <a:prstGeom prst="rect">
              <a:avLst/>
            </a:prstGeom>
            <a:noFill/>
          </p:spPr>
          <p:txBody>
            <a:bodyPr wrap="none" rtlCol="0">
              <a:spAutoFit/>
            </a:bodyPr>
            <a:lstStyle/>
            <a:p>
              <a:r>
                <a:rPr lang="en-US" altLang="ko-KR" sz="4400" smtClean="0"/>
                <a:t>16%</a:t>
              </a:r>
              <a:endParaRPr lang="ko-KR" altLang="en-US" sz="4400"/>
            </a:p>
          </p:txBody>
        </p:sp>
      </p:grpSp>
      <p:sp>
        <p:nvSpPr>
          <p:cNvPr id="86" name="가짜 석유 판매:…"/>
          <p:cNvSpPr txBox="1">
            <a:spLocks noGrp="1"/>
          </p:cNvSpPr>
          <p:nvPr>
            <p:ph type="ctrTitle"/>
          </p:nvPr>
        </p:nvSpPr>
        <p:spPr>
          <a:xfrm>
            <a:off x="453930" y="5904758"/>
            <a:ext cx="17092802" cy="5865348"/>
          </a:xfrm>
          <a:prstGeom prst="rect">
            <a:avLst/>
          </a:prstGeom>
        </p:spPr>
        <p:txBody>
          <a:bodyPr anchor="ctr">
            <a:noAutofit/>
          </a:bodyPr>
          <a:lstStyle/>
          <a:p>
            <a:pPr algn="l" defTabSz="537463">
              <a:defRPr sz="2760">
                <a:solidFill>
                  <a:schemeClr val="accent5">
                    <a:hueOff val="-82419"/>
                    <a:satOff val="-9513"/>
                    <a:lumOff val="-16343"/>
                  </a:schemeClr>
                </a:solidFill>
              </a:defRPr>
            </a:pPr>
            <a:r>
              <a:rPr sz="3600" dirty="0" err="1">
                <a:solidFill>
                  <a:srgbClr val="FF0000"/>
                </a:solidFill>
              </a:rPr>
              <a:t>가짜</a:t>
            </a:r>
            <a:r>
              <a:rPr sz="3600" dirty="0">
                <a:solidFill>
                  <a:srgbClr val="FF0000"/>
                </a:solidFill>
              </a:rPr>
              <a:t> </a:t>
            </a:r>
            <a:r>
              <a:rPr sz="3600" dirty="0" err="1">
                <a:solidFill>
                  <a:srgbClr val="FF0000"/>
                </a:solidFill>
              </a:rPr>
              <a:t>석유</a:t>
            </a:r>
            <a:r>
              <a:rPr sz="3600" dirty="0">
                <a:solidFill>
                  <a:srgbClr val="FF0000"/>
                </a:solidFill>
              </a:rPr>
              <a:t> </a:t>
            </a:r>
            <a:r>
              <a:rPr sz="3600" dirty="0" err="1">
                <a:solidFill>
                  <a:srgbClr val="FF0000"/>
                </a:solidFill>
              </a:rPr>
              <a:t>판매</a:t>
            </a:r>
            <a:r>
              <a:rPr sz="3600" dirty="0">
                <a:solidFill>
                  <a:srgbClr val="FF0000"/>
                </a:solidFill>
              </a:rPr>
              <a:t>:</a:t>
            </a:r>
          </a:p>
          <a:p>
            <a:pPr algn="l" defTabSz="537463">
              <a:defRPr sz="2300"/>
            </a:pPr>
            <a:endParaRPr sz="2800" dirty="0"/>
          </a:p>
          <a:p>
            <a:pPr algn="l" defTabSz="537463">
              <a:lnSpc>
                <a:spcPct val="120000"/>
              </a:lnSpc>
              <a:defRPr sz="2300"/>
            </a:pPr>
            <a:r>
              <a:rPr sz="2800" dirty="0" err="1"/>
              <a:t>서울시</a:t>
            </a:r>
            <a:r>
              <a:rPr sz="2800" dirty="0"/>
              <a:t> </a:t>
            </a:r>
            <a:r>
              <a:rPr sz="2800" dirty="0" err="1"/>
              <a:t>구로구의</a:t>
            </a:r>
            <a:r>
              <a:rPr sz="2800" dirty="0"/>
              <a:t> </a:t>
            </a:r>
            <a:r>
              <a:rPr sz="2800" dirty="0" err="1"/>
              <a:t>D주유소는</a:t>
            </a:r>
            <a:r>
              <a:rPr sz="2800" dirty="0"/>
              <a:t> </a:t>
            </a:r>
            <a:r>
              <a:rPr sz="2800" dirty="0" err="1"/>
              <a:t>올해</a:t>
            </a:r>
            <a:r>
              <a:rPr sz="2800" dirty="0"/>
              <a:t> 2월 </a:t>
            </a:r>
            <a:r>
              <a:rPr sz="2800" dirty="0" err="1"/>
              <a:t>서울시</a:t>
            </a:r>
            <a:r>
              <a:rPr sz="2800" dirty="0"/>
              <a:t> </a:t>
            </a:r>
            <a:r>
              <a:rPr sz="2800" dirty="0" err="1"/>
              <a:t>관악구</a:t>
            </a:r>
            <a:r>
              <a:rPr sz="2800" dirty="0"/>
              <a:t> </a:t>
            </a:r>
            <a:r>
              <a:rPr sz="2800" dirty="0" err="1"/>
              <a:t>서울대학교</a:t>
            </a:r>
            <a:r>
              <a:rPr sz="2800" dirty="0"/>
              <a:t> </a:t>
            </a:r>
            <a:r>
              <a:rPr sz="2800" dirty="0" err="1"/>
              <a:t>정문</a:t>
            </a:r>
            <a:r>
              <a:rPr sz="2800" dirty="0"/>
              <a:t> 앞 </a:t>
            </a:r>
            <a:r>
              <a:rPr sz="2800" dirty="0" err="1"/>
              <a:t>GS건설공사</a:t>
            </a:r>
            <a:r>
              <a:rPr sz="2800" dirty="0"/>
              <a:t> </a:t>
            </a:r>
            <a:r>
              <a:rPr sz="2800" dirty="0" err="1"/>
              <a:t>현장에서</a:t>
            </a:r>
            <a:r>
              <a:rPr sz="2800" dirty="0"/>
              <a:t> </a:t>
            </a:r>
            <a:r>
              <a:rPr sz="2800" dirty="0" err="1"/>
              <a:t>자동차용</a:t>
            </a:r>
            <a:r>
              <a:rPr sz="2800" dirty="0"/>
              <a:t> </a:t>
            </a:r>
            <a:r>
              <a:rPr sz="2800" dirty="0" err="1"/>
              <a:t>경유에</a:t>
            </a:r>
            <a:r>
              <a:rPr sz="2800" dirty="0"/>
              <a:t> </a:t>
            </a:r>
            <a:r>
              <a:rPr sz="2800" dirty="0" err="1"/>
              <a:t>등유</a:t>
            </a:r>
            <a:r>
              <a:rPr sz="2800" dirty="0"/>
              <a:t> </a:t>
            </a:r>
            <a:r>
              <a:rPr sz="2800" dirty="0" err="1"/>
              <a:t>등을</a:t>
            </a:r>
            <a:r>
              <a:rPr sz="2800" dirty="0"/>
              <a:t> 30% </a:t>
            </a:r>
            <a:r>
              <a:rPr sz="2800" dirty="0" err="1"/>
              <a:t>섞은</a:t>
            </a:r>
            <a:r>
              <a:rPr sz="2800" dirty="0"/>
              <a:t> </a:t>
            </a:r>
            <a:r>
              <a:rPr sz="2800" dirty="0" err="1"/>
              <a:t>가짜</a:t>
            </a:r>
            <a:r>
              <a:rPr sz="2800" dirty="0"/>
              <a:t> </a:t>
            </a:r>
            <a:r>
              <a:rPr sz="2800" dirty="0" err="1"/>
              <a:t>석유</a:t>
            </a:r>
            <a:r>
              <a:rPr sz="2800" dirty="0"/>
              <a:t> </a:t>
            </a:r>
            <a:r>
              <a:rPr sz="2800" dirty="0" err="1"/>
              <a:t>제품을</a:t>
            </a:r>
            <a:r>
              <a:rPr sz="2800" dirty="0"/>
              <a:t> </a:t>
            </a:r>
            <a:r>
              <a:rPr sz="2800" dirty="0" err="1"/>
              <a:t>판매한</a:t>
            </a:r>
            <a:r>
              <a:rPr sz="2800" dirty="0"/>
              <a:t> </a:t>
            </a:r>
            <a:r>
              <a:rPr sz="2800" dirty="0" err="1"/>
              <a:t>행위로</a:t>
            </a:r>
            <a:r>
              <a:rPr sz="2800" dirty="0"/>
              <a:t> 6개월간의 </a:t>
            </a:r>
            <a:r>
              <a:rPr sz="2800" dirty="0" err="1"/>
              <a:t>사업</a:t>
            </a:r>
            <a:r>
              <a:rPr sz="2800" dirty="0"/>
              <a:t> </a:t>
            </a:r>
            <a:r>
              <a:rPr sz="2800" dirty="0" err="1"/>
              <a:t>정지</a:t>
            </a:r>
            <a:r>
              <a:rPr sz="2800" dirty="0"/>
              <a:t> </a:t>
            </a:r>
            <a:r>
              <a:rPr sz="2800" dirty="0" err="1"/>
              <a:t>행정</a:t>
            </a:r>
            <a:r>
              <a:rPr sz="2800" dirty="0"/>
              <a:t> </a:t>
            </a:r>
            <a:r>
              <a:rPr sz="2800" dirty="0" err="1"/>
              <a:t>처분을</a:t>
            </a:r>
            <a:r>
              <a:rPr sz="2800" dirty="0"/>
              <a:t> </a:t>
            </a:r>
            <a:r>
              <a:rPr sz="2800" dirty="0" err="1"/>
              <a:t>받았다</a:t>
            </a:r>
            <a:r>
              <a:rPr sz="2800" dirty="0"/>
              <a:t>.</a:t>
            </a:r>
          </a:p>
          <a:p>
            <a:pPr algn="l" defTabSz="537463">
              <a:defRPr sz="2300"/>
            </a:pPr>
            <a:endParaRPr sz="2800" dirty="0"/>
          </a:p>
          <a:p>
            <a:pPr algn="l" defTabSz="537463">
              <a:defRPr sz="2300"/>
            </a:pPr>
            <a:endParaRPr sz="2800" dirty="0"/>
          </a:p>
          <a:p>
            <a:pPr algn="l" defTabSz="537463">
              <a:defRPr sz="2760">
                <a:solidFill>
                  <a:schemeClr val="accent5">
                    <a:hueOff val="-82419"/>
                    <a:satOff val="-9513"/>
                    <a:lumOff val="-16343"/>
                  </a:schemeClr>
                </a:solidFill>
              </a:defRPr>
            </a:pPr>
            <a:r>
              <a:rPr sz="3600" dirty="0" err="1">
                <a:solidFill>
                  <a:srgbClr val="FF0000"/>
                </a:solidFill>
              </a:rPr>
              <a:t>주유시</a:t>
            </a:r>
            <a:r>
              <a:rPr sz="3600" dirty="0">
                <a:solidFill>
                  <a:srgbClr val="FF0000"/>
                </a:solidFill>
              </a:rPr>
              <a:t> </a:t>
            </a:r>
            <a:r>
              <a:rPr sz="3600" dirty="0" err="1">
                <a:solidFill>
                  <a:srgbClr val="FF0000"/>
                </a:solidFill>
              </a:rPr>
              <a:t>정량을</a:t>
            </a:r>
            <a:r>
              <a:rPr sz="3600" dirty="0">
                <a:solidFill>
                  <a:srgbClr val="FF0000"/>
                </a:solidFill>
              </a:rPr>
              <a:t> </a:t>
            </a:r>
            <a:r>
              <a:rPr sz="3600" dirty="0" err="1">
                <a:solidFill>
                  <a:srgbClr val="FF0000"/>
                </a:solidFill>
              </a:rPr>
              <a:t>속이는</a:t>
            </a:r>
            <a:r>
              <a:rPr sz="3600" dirty="0">
                <a:solidFill>
                  <a:srgbClr val="FF0000"/>
                </a:solidFill>
              </a:rPr>
              <a:t> </a:t>
            </a:r>
            <a:r>
              <a:rPr sz="3600" dirty="0" err="1">
                <a:solidFill>
                  <a:srgbClr val="FF0000"/>
                </a:solidFill>
              </a:rPr>
              <a:t>문제</a:t>
            </a:r>
            <a:r>
              <a:rPr sz="3600" dirty="0">
                <a:solidFill>
                  <a:srgbClr val="FF0000"/>
                </a:solidFill>
              </a:rPr>
              <a:t>:</a:t>
            </a:r>
          </a:p>
          <a:p>
            <a:pPr algn="l" defTabSz="537463">
              <a:defRPr sz="2300"/>
            </a:pPr>
            <a:endParaRPr sz="2800" dirty="0"/>
          </a:p>
          <a:p>
            <a:pPr algn="l" defTabSz="537463">
              <a:defRPr sz="2300"/>
            </a:pPr>
            <a:r>
              <a:rPr sz="2800" dirty="0" err="1"/>
              <a:t>경기도</a:t>
            </a:r>
            <a:r>
              <a:rPr sz="2800" dirty="0"/>
              <a:t> </a:t>
            </a:r>
            <a:r>
              <a:rPr sz="2800" dirty="0" err="1"/>
              <a:t>고양시의</a:t>
            </a:r>
            <a:r>
              <a:rPr sz="2800" dirty="0"/>
              <a:t> </a:t>
            </a:r>
            <a:r>
              <a:rPr sz="2800" dirty="0" err="1"/>
              <a:t>D주유소는</a:t>
            </a:r>
            <a:r>
              <a:rPr sz="2800" dirty="0"/>
              <a:t> </a:t>
            </a:r>
            <a:r>
              <a:rPr sz="2800" dirty="0" err="1"/>
              <a:t>휘발유와</a:t>
            </a:r>
            <a:r>
              <a:rPr sz="2800" dirty="0"/>
              <a:t> </a:t>
            </a:r>
            <a:r>
              <a:rPr sz="2800" dirty="0" err="1"/>
              <a:t>경유를</a:t>
            </a:r>
            <a:r>
              <a:rPr sz="2800" dirty="0"/>
              <a:t> </a:t>
            </a:r>
            <a:r>
              <a:rPr sz="2800" dirty="0" err="1"/>
              <a:t>각각</a:t>
            </a:r>
            <a:r>
              <a:rPr sz="2800" dirty="0"/>
              <a:t> </a:t>
            </a:r>
            <a:r>
              <a:rPr sz="2800" dirty="0" err="1"/>
              <a:t>리터당</a:t>
            </a:r>
            <a:r>
              <a:rPr sz="2800" dirty="0"/>
              <a:t> 250ml, 230ml씩 </a:t>
            </a:r>
            <a:r>
              <a:rPr sz="2800" dirty="0" err="1"/>
              <a:t>적게</a:t>
            </a:r>
            <a:r>
              <a:rPr sz="2800" dirty="0"/>
              <a:t> </a:t>
            </a:r>
            <a:r>
              <a:rPr sz="2800" dirty="0" err="1"/>
              <a:t>판매해</a:t>
            </a:r>
            <a:r>
              <a:rPr sz="2800" dirty="0"/>
              <a:t> 2개월 </a:t>
            </a:r>
            <a:r>
              <a:rPr sz="2800" dirty="0" err="1"/>
              <a:t>간의</a:t>
            </a:r>
            <a:r>
              <a:rPr sz="2800" dirty="0"/>
              <a:t> </a:t>
            </a:r>
            <a:r>
              <a:rPr sz="2800" dirty="0" err="1"/>
              <a:t>사업</a:t>
            </a:r>
            <a:r>
              <a:rPr sz="2800" dirty="0"/>
              <a:t> </a:t>
            </a:r>
            <a:r>
              <a:rPr sz="2800" dirty="0" err="1"/>
              <a:t>정지</a:t>
            </a:r>
            <a:r>
              <a:rPr sz="2800" dirty="0"/>
              <a:t> </a:t>
            </a:r>
            <a:r>
              <a:rPr sz="2800" dirty="0" err="1"/>
              <a:t>처분을</a:t>
            </a:r>
            <a:r>
              <a:rPr sz="2800" dirty="0"/>
              <a:t> </a:t>
            </a:r>
            <a:r>
              <a:rPr sz="2800" dirty="0" err="1"/>
              <a:t>받았다</a:t>
            </a:r>
            <a:r>
              <a:rPr sz="2800" dirty="0"/>
              <a:t>.</a:t>
            </a:r>
          </a:p>
          <a:p>
            <a:pPr algn="l" defTabSz="537463">
              <a:defRPr sz="2300"/>
            </a:pPr>
            <a:endParaRPr sz="2800" dirty="0"/>
          </a:p>
          <a:p>
            <a:pPr algn="l" defTabSz="537463">
              <a:defRPr sz="2300"/>
            </a:pPr>
            <a:r>
              <a:rPr sz="2800" dirty="0"/>
              <a:t>16년 </a:t>
            </a:r>
            <a:r>
              <a:rPr sz="2800" dirty="0" err="1"/>
              <a:t>기준</a:t>
            </a:r>
            <a:r>
              <a:rPr sz="2800" dirty="0"/>
              <a:t>, </a:t>
            </a:r>
            <a:r>
              <a:rPr sz="2800" dirty="0" err="1"/>
              <a:t>가짜</a:t>
            </a:r>
            <a:r>
              <a:rPr sz="2800" dirty="0"/>
              <a:t> </a:t>
            </a:r>
            <a:r>
              <a:rPr sz="2800" dirty="0" err="1"/>
              <a:t>석유를</a:t>
            </a:r>
            <a:r>
              <a:rPr sz="2800" dirty="0"/>
              <a:t> </a:t>
            </a:r>
            <a:r>
              <a:rPr sz="2800" dirty="0" err="1"/>
              <a:t>판매하거나</a:t>
            </a:r>
            <a:r>
              <a:rPr sz="2800" dirty="0"/>
              <a:t> </a:t>
            </a:r>
            <a:r>
              <a:rPr sz="2800" dirty="0" err="1"/>
              <a:t>정량을</a:t>
            </a:r>
            <a:r>
              <a:rPr sz="2800" dirty="0"/>
              <a:t> </a:t>
            </a:r>
            <a:r>
              <a:rPr sz="2800" dirty="0" err="1"/>
              <a:t>속여</a:t>
            </a:r>
            <a:r>
              <a:rPr sz="2800" dirty="0"/>
              <a:t> </a:t>
            </a:r>
            <a:r>
              <a:rPr sz="2800" dirty="0" err="1"/>
              <a:t>석유를</a:t>
            </a:r>
            <a:r>
              <a:rPr sz="2800" dirty="0"/>
              <a:t> </a:t>
            </a:r>
            <a:r>
              <a:rPr sz="2800" dirty="0" err="1"/>
              <a:t>판매해</a:t>
            </a:r>
            <a:r>
              <a:rPr sz="2800" dirty="0"/>
              <a:t> </a:t>
            </a:r>
            <a:r>
              <a:rPr sz="2800" dirty="0" err="1"/>
              <a:t>적발된</a:t>
            </a:r>
            <a:r>
              <a:rPr sz="2800" dirty="0"/>
              <a:t> </a:t>
            </a:r>
            <a:r>
              <a:rPr sz="2800" dirty="0" err="1"/>
              <a:t>주유소가</a:t>
            </a:r>
            <a:r>
              <a:rPr sz="2800" dirty="0"/>
              <a:t> 191곳인 </a:t>
            </a:r>
            <a:r>
              <a:rPr sz="2800" dirty="0" err="1"/>
              <a:t>것으로</a:t>
            </a:r>
            <a:r>
              <a:rPr sz="2800" dirty="0"/>
              <a:t> </a:t>
            </a:r>
            <a:r>
              <a:rPr sz="2800" dirty="0" err="1"/>
              <a:t>조사됐다</a:t>
            </a:r>
            <a:r>
              <a:rPr sz="2800" dirty="0"/>
              <a:t>. 15년도 </a:t>
            </a:r>
            <a:r>
              <a:rPr sz="2800" dirty="0" err="1"/>
              <a:t>기준</a:t>
            </a:r>
            <a:r>
              <a:rPr sz="2800" dirty="0"/>
              <a:t>(146곳 </a:t>
            </a:r>
            <a:r>
              <a:rPr sz="2800" dirty="0" err="1"/>
              <a:t>적발</a:t>
            </a:r>
            <a:r>
              <a:rPr sz="2800" dirty="0"/>
              <a:t>) </a:t>
            </a:r>
            <a:r>
              <a:rPr sz="2800" dirty="0" err="1"/>
              <a:t>보다</a:t>
            </a:r>
            <a:r>
              <a:rPr sz="2800" dirty="0"/>
              <a:t> 30% 더 </a:t>
            </a:r>
            <a:r>
              <a:rPr sz="2800" dirty="0" err="1"/>
              <a:t>많은</a:t>
            </a:r>
            <a:r>
              <a:rPr sz="2800" dirty="0"/>
              <a:t> </a:t>
            </a:r>
            <a:r>
              <a:rPr sz="2800" dirty="0" err="1"/>
              <a:t>규모다</a:t>
            </a:r>
            <a:r>
              <a:rPr sz="2800" dirty="0"/>
              <a:t>.</a:t>
            </a:r>
          </a:p>
        </p:txBody>
      </p:sp>
      <p:sp>
        <p:nvSpPr>
          <p:cNvPr id="87" name="TextBox 86"/>
          <p:cNvSpPr txBox="1"/>
          <p:nvPr/>
        </p:nvSpPr>
        <p:spPr>
          <a:xfrm>
            <a:off x="460375" y="11987321"/>
            <a:ext cx="4046301" cy="461665"/>
          </a:xfrm>
          <a:prstGeom prst="rect">
            <a:avLst/>
          </a:prstGeom>
          <a:noFill/>
        </p:spPr>
        <p:txBody>
          <a:bodyPr wrap="none" rtlCol="0">
            <a:spAutoFit/>
          </a:bodyPr>
          <a:lstStyle/>
          <a:p>
            <a:r>
              <a:rPr lang="ko-KR" altLang="en-US" sz="2400" smtClean="0"/>
              <a:t>자료</a:t>
            </a:r>
            <a:r>
              <a:rPr lang="en-US" altLang="ko-KR" sz="2400" smtClean="0"/>
              <a:t>: ChosunBiz 2018.9.11(</a:t>
            </a:r>
            <a:r>
              <a:rPr lang="ko-KR" altLang="en-US" sz="2400" smtClean="0"/>
              <a:t>화</a:t>
            </a:r>
            <a:r>
              <a:rPr lang="en-US" altLang="ko-KR" sz="2400" smtClean="0"/>
              <a:t>)</a:t>
            </a:r>
            <a:endParaRPr lang="ko-KR" altLang="en-US" sz="2400"/>
          </a:p>
        </p:txBody>
      </p:sp>
      <p:sp>
        <p:nvSpPr>
          <p:cNvPr id="12" name="직사각형 11"/>
          <p:cNvSpPr/>
          <p:nvPr/>
        </p:nvSpPr>
        <p:spPr>
          <a:xfrm>
            <a:off x="-8928" y="43944152"/>
            <a:ext cx="18000662" cy="10551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5" name="TextBox 4"/>
          <p:cNvSpPr txBox="1"/>
          <p:nvPr/>
        </p:nvSpPr>
        <p:spPr>
          <a:xfrm>
            <a:off x="112992" y="44074872"/>
            <a:ext cx="4937759" cy="830997"/>
          </a:xfrm>
          <a:prstGeom prst="rect">
            <a:avLst/>
          </a:prstGeom>
          <a:noFill/>
        </p:spPr>
        <p:txBody>
          <a:bodyPr wrap="square" rtlCol="0">
            <a:spAutoFit/>
          </a:bodyPr>
          <a:lstStyle/>
          <a:p>
            <a:pPr algn="ctr"/>
            <a:r>
              <a:rPr lang="en-US" altLang="ko-KR" sz="4800" b="1" smtClean="0">
                <a:solidFill>
                  <a:schemeClr val="bg1"/>
                </a:solidFill>
                <a:latin typeface="나눔고딕" panose="020D0604000000000000" pitchFamily="50" charset="-127"/>
                <a:ea typeface="나눔고딕" panose="020D0604000000000000" pitchFamily="50" charset="-127"/>
              </a:rPr>
              <a:t>TEAM DESMO</a:t>
            </a:r>
            <a:endParaRPr lang="ko-KR" altLang="en-US" sz="4800" b="1">
              <a:solidFill>
                <a:schemeClr val="bg1"/>
              </a:solidFill>
              <a:latin typeface="나눔고딕" panose="020D0604000000000000" pitchFamily="50" charset="-127"/>
              <a:ea typeface="나눔고딕" panose="020D0604000000000000" pitchFamily="50" charset="-127"/>
            </a:endParaRPr>
          </a:p>
        </p:txBody>
      </p:sp>
      <p:sp>
        <p:nvSpPr>
          <p:cNvPr id="13" name="TextBox 12"/>
          <p:cNvSpPr txBox="1"/>
          <p:nvPr/>
        </p:nvSpPr>
        <p:spPr>
          <a:xfrm>
            <a:off x="11826041" y="44061381"/>
            <a:ext cx="6043773" cy="830997"/>
          </a:xfrm>
          <a:prstGeom prst="rect">
            <a:avLst/>
          </a:prstGeom>
          <a:noFill/>
        </p:spPr>
        <p:txBody>
          <a:bodyPr wrap="square" rtlCol="0">
            <a:spAutoFit/>
          </a:bodyPr>
          <a:lstStyle/>
          <a:p>
            <a:pPr algn="ctr"/>
            <a:r>
              <a:rPr lang="en-US" altLang="ko-KR" sz="4800" b="1" smtClean="0">
                <a:solidFill>
                  <a:schemeClr val="bg1"/>
                </a:solidFill>
                <a:latin typeface="나눔고딕" panose="020D0604000000000000" pitchFamily="50" charset="-127"/>
                <a:ea typeface="나눔고딕" panose="020D0604000000000000" pitchFamily="50" charset="-127"/>
              </a:rPr>
              <a:t>LINE x Blockchain</a:t>
            </a:r>
            <a:endParaRPr lang="ko-KR" altLang="en-US" sz="4800" b="1">
              <a:solidFill>
                <a:schemeClr val="bg1"/>
              </a:solidFill>
              <a:latin typeface="나눔고딕" panose="020D0604000000000000" pitchFamily="50" charset="-127"/>
              <a:ea typeface="나눔고딕" panose="020D0604000000000000" pitchFamily="50" charset="-127"/>
            </a:endParaRPr>
          </a:p>
        </p:txBody>
      </p:sp>
      <p:sp>
        <p:nvSpPr>
          <p:cNvPr id="117" name="직사각형 116"/>
          <p:cNvSpPr/>
          <p:nvPr/>
        </p:nvSpPr>
        <p:spPr>
          <a:xfrm>
            <a:off x="0" y="38579443"/>
            <a:ext cx="18000662" cy="5439623"/>
          </a:xfrm>
          <a:prstGeom prst="rect">
            <a:avLst/>
          </a:prstGeom>
          <a:solidFill>
            <a:srgbClr val="E5E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120" name="직사각형 119"/>
          <p:cNvSpPr/>
          <p:nvPr/>
        </p:nvSpPr>
        <p:spPr>
          <a:xfrm>
            <a:off x="-8929" y="43732657"/>
            <a:ext cx="18009591" cy="314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121" name="직사각형 120"/>
          <p:cNvSpPr/>
          <p:nvPr/>
        </p:nvSpPr>
        <p:spPr>
          <a:xfrm>
            <a:off x="0" y="18154050"/>
            <a:ext cx="3078480" cy="1231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5400" b="1" smtClean="0">
                <a:solidFill>
                  <a:schemeClr val="bg1"/>
                </a:solidFill>
                <a:latin typeface="나눔고딕" panose="020D0604000000000000" pitchFamily="50" charset="-127"/>
                <a:ea typeface="나눔고딕" panose="020D0604000000000000" pitchFamily="50" charset="-127"/>
              </a:rPr>
              <a:t>통 계</a:t>
            </a:r>
            <a:endParaRPr lang="ko-KR" altLang="en-US" sz="5400" b="1">
              <a:solidFill>
                <a:schemeClr val="bg1"/>
              </a:solidFill>
              <a:latin typeface="나눔고딕" panose="020D0604000000000000" pitchFamily="50" charset="-127"/>
              <a:ea typeface="나눔고딕" panose="020D0604000000000000" pitchFamily="50" charset="-127"/>
            </a:endParaRPr>
          </a:p>
        </p:txBody>
      </p:sp>
      <p:grpSp>
        <p:nvGrpSpPr>
          <p:cNvPr id="1067" name="그룹 1066"/>
          <p:cNvGrpSpPr/>
          <p:nvPr/>
        </p:nvGrpSpPr>
        <p:grpSpPr>
          <a:xfrm>
            <a:off x="2460541" y="19931107"/>
            <a:ext cx="13079580" cy="7538315"/>
            <a:chOff x="2460541" y="19931107"/>
            <a:chExt cx="13079580" cy="8261816"/>
          </a:xfrm>
        </p:grpSpPr>
        <p:grpSp>
          <p:nvGrpSpPr>
            <p:cNvPr id="1062" name="그룹 1061"/>
            <p:cNvGrpSpPr/>
            <p:nvPr/>
          </p:nvGrpSpPr>
          <p:grpSpPr>
            <a:xfrm>
              <a:off x="2460541" y="19931107"/>
              <a:ext cx="13079580" cy="8220201"/>
              <a:chOff x="1885060" y="17800835"/>
              <a:chExt cx="14164831" cy="8902255"/>
            </a:xfrm>
          </p:grpSpPr>
          <p:sp>
            <p:nvSpPr>
              <p:cNvPr id="1024" name="직사각형 1023"/>
              <p:cNvSpPr/>
              <p:nvPr/>
            </p:nvSpPr>
            <p:spPr>
              <a:xfrm>
                <a:off x="1885060" y="17800835"/>
                <a:ext cx="14164831" cy="8902255"/>
              </a:xfrm>
              <a:prstGeom prst="rect">
                <a:avLst/>
              </a:prstGeom>
              <a:solidFill>
                <a:srgbClr val="F3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그룹 57"/>
              <p:cNvGrpSpPr/>
              <p:nvPr/>
            </p:nvGrpSpPr>
            <p:grpSpPr>
              <a:xfrm>
                <a:off x="2353190" y="17892017"/>
                <a:ext cx="13485051" cy="8694927"/>
                <a:chOff x="7366545" y="15921296"/>
                <a:chExt cx="10259196" cy="6915835"/>
              </a:xfrm>
            </p:grpSpPr>
            <p:grpSp>
              <p:nvGrpSpPr>
                <p:cNvPr id="51" name="그룹 50"/>
                <p:cNvGrpSpPr/>
                <p:nvPr/>
              </p:nvGrpSpPr>
              <p:grpSpPr>
                <a:xfrm>
                  <a:off x="7366545" y="15921296"/>
                  <a:ext cx="10259196" cy="6915835"/>
                  <a:chOff x="1985894" y="16141939"/>
                  <a:chExt cx="9849077" cy="6018516"/>
                </a:xfrm>
              </p:grpSpPr>
              <p:graphicFrame>
                <p:nvGraphicFramePr>
                  <p:cNvPr id="49" name="차트 48"/>
                  <p:cNvGraphicFramePr/>
                  <p:nvPr>
                    <p:extLst>
                      <p:ext uri="{D42A27DB-BD31-4B8C-83A1-F6EECF244321}">
                        <p14:modId xmlns:p14="http://schemas.microsoft.com/office/powerpoint/2010/main" val="3435961514"/>
                      </p:ext>
                    </p:extLst>
                  </p:nvPr>
                </p:nvGraphicFramePr>
                <p:xfrm>
                  <a:off x="1985894" y="16141939"/>
                  <a:ext cx="9849077" cy="6018516"/>
                </p:xfrm>
                <a:graphic>
                  <a:graphicData uri="http://schemas.openxmlformats.org/drawingml/2006/chart">
                    <c:chart xmlns:c="http://schemas.openxmlformats.org/drawingml/2006/chart" xmlns:r="http://schemas.openxmlformats.org/officeDocument/2006/relationships" r:id="rId4"/>
                  </a:graphicData>
                </a:graphic>
              </p:graphicFrame>
              <p:sp>
                <p:nvSpPr>
                  <p:cNvPr id="50" name="직사각형 49"/>
                  <p:cNvSpPr/>
                  <p:nvPr/>
                </p:nvSpPr>
                <p:spPr>
                  <a:xfrm>
                    <a:off x="3672840" y="18562320"/>
                    <a:ext cx="822960" cy="2560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5771268" y="19370040"/>
                    <a:ext cx="822960" cy="1752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7980159" y="17907000"/>
                    <a:ext cx="822960" cy="32156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5" name="그룹 54"/>
                <p:cNvGrpSpPr/>
                <p:nvPr/>
              </p:nvGrpSpPr>
              <p:grpSpPr>
                <a:xfrm>
                  <a:off x="9021294" y="18227962"/>
                  <a:ext cx="5548788" cy="1882855"/>
                  <a:chOff x="9021294" y="18227962"/>
                  <a:chExt cx="5548788" cy="1882855"/>
                </a:xfrm>
              </p:grpSpPr>
              <p:sp>
                <p:nvSpPr>
                  <p:cNvPr id="54" name="TextBox 53"/>
                  <p:cNvSpPr txBox="1"/>
                  <p:nvPr/>
                </p:nvSpPr>
                <p:spPr>
                  <a:xfrm>
                    <a:off x="9021294" y="18840895"/>
                    <a:ext cx="1062111" cy="400110"/>
                  </a:xfrm>
                  <a:prstGeom prst="rect">
                    <a:avLst/>
                  </a:prstGeom>
                  <a:noFill/>
                </p:spPr>
                <p:txBody>
                  <a:bodyPr wrap="square" rtlCol="0">
                    <a:spAutoFit/>
                  </a:bodyPr>
                  <a:lstStyle/>
                  <a:p>
                    <a:pPr algn="ctr"/>
                    <a:r>
                      <a:rPr lang="en-US" altLang="ko-KR" sz="2000" smtClean="0">
                        <a:solidFill>
                          <a:schemeClr val="bg1"/>
                        </a:solidFill>
                      </a:rPr>
                      <a:t>22%</a:t>
                    </a:r>
                    <a:endParaRPr lang="ko-KR" altLang="en-US" sz="2000">
                      <a:solidFill>
                        <a:schemeClr val="bg1"/>
                      </a:solidFill>
                    </a:endParaRPr>
                  </a:p>
                </p:txBody>
              </p:sp>
              <p:sp>
                <p:nvSpPr>
                  <p:cNvPr id="56" name="TextBox 55"/>
                  <p:cNvSpPr txBox="1"/>
                  <p:nvPr/>
                </p:nvSpPr>
                <p:spPr>
                  <a:xfrm>
                    <a:off x="11207101" y="19710707"/>
                    <a:ext cx="1062111" cy="400110"/>
                  </a:xfrm>
                  <a:prstGeom prst="rect">
                    <a:avLst/>
                  </a:prstGeom>
                  <a:noFill/>
                </p:spPr>
                <p:txBody>
                  <a:bodyPr wrap="square" rtlCol="0">
                    <a:spAutoFit/>
                  </a:bodyPr>
                  <a:lstStyle/>
                  <a:p>
                    <a:pPr algn="ctr"/>
                    <a:r>
                      <a:rPr lang="en-US" altLang="ko-KR" sz="2000" smtClean="0">
                        <a:solidFill>
                          <a:schemeClr val="bg1"/>
                        </a:solidFill>
                      </a:rPr>
                      <a:t>13.2%</a:t>
                    </a:r>
                    <a:endParaRPr lang="ko-KR" altLang="en-US" sz="2000">
                      <a:solidFill>
                        <a:schemeClr val="bg1"/>
                      </a:solidFill>
                    </a:endParaRPr>
                  </a:p>
                </p:txBody>
              </p:sp>
              <p:sp>
                <p:nvSpPr>
                  <p:cNvPr id="57" name="TextBox 56"/>
                  <p:cNvSpPr txBox="1"/>
                  <p:nvPr/>
                </p:nvSpPr>
                <p:spPr>
                  <a:xfrm>
                    <a:off x="13507971" y="18227962"/>
                    <a:ext cx="1062111" cy="400110"/>
                  </a:xfrm>
                  <a:prstGeom prst="rect">
                    <a:avLst/>
                  </a:prstGeom>
                  <a:noFill/>
                </p:spPr>
                <p:txBody>
                  <a:bodyPr wrap="square" rtlCol="0">
                    <a:spAutoFit/>
                  </a:bodyPr>
                  <a:lstStyle/>
                  <a:p>
                    <a:pPr algn="ctr"/>
                    <a:r>
                      <a:rPr lang="en-US" altLang="ko-KR" sz="2000" smtClean="0">
                        <a:solidFill>
                          <a:schemeClr val="bg1"/>
                        </a:solidFill>
                      </a:rPr>
                      <a:t>28.7%</a:t>
                    </a:r>
                    <a:endParaRPr lang="ko-KR" altLang="en-US" sz="2000">
                      <a:solidFill>
                        <a:schemeClr val="bg1"/>
                      </a:solidFill>
                    </a:endParaRPr>
                  </a:p>
                </p:txBody>
              </p:sp>
            </p:grpSp>
          </p:grpSp>
          <p:grpSp>
            <p:nvGrpSpPr>
              <p:cNvPr id="1041" name="그룹 1040"/>
              <p:cNvGrpSpPr/>
              <p:nvPr/>
            </p:nvGrpSpPr>
            <p:grpSpPr>
              <a:xfrm>
                <a:off x="5139482" y="20369359"/>
                <a:ext cx="6054720" cy="2228537"/>
                <a:chOff x="9486309" y="17891743"/>
                <a:chExt cx="4606328" cy="1772550"/>
              </a:xfrm>
            </p:grpSpPr>
            <p:cxnSp>
              <p:nvCxnSpPr>
                <p:cNvPr id="60" name="직선 연결선 59"/>
                <p:cNvCxnSpPr>
                  <a:stCxn id="50" idx="0"/>
                  <a:endCxn id="52" idx="0"/>
                </p:cNvCxnSpPr>
                <p:nvPr/>
              </p:nvCxnSpPr>
              <p:spPr>
                <a:xfrm>
                  <a:off x="9552350" y="18702539"/>
                  <a:ext cx="2185807" cy="928145"/>
                </a:xfrm>
                <a:prstGeom prst="line">
                  <a:avLst/>
                </a:prstGeom>
                <a:ln w="38100">
                  <a:solidFill>
                    <a:srgbClr val="FD4754"/>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3" idx="0"/>
                  <a:endCxn id="52" idx="0"/>
                </p:cNvCxnSpPr>
                <p:nvPr/>
              </p:nvCxnSpPr>
              <p:spPr>
                <a:xfrm flipH="1">
                  <a:off x="11738157" y="17949515"/>
                  <a:ext cx="2300870" cy="1681169"/>
                </a:xfrm>
                <a:prstGeom prst="line">
                  <a:avLst/>
                </a:prstGeom>
                <a:ln w="38100">
                  <a:solidFill>
                    <a:srgbClr val="FD4754"/>
                  </a:solidFill>
                </a:ln>
              </p:spPr>
              <p:style>
                <a:lnRef idx="1">
                  <a:schemeClr val="accent1"/>
                </a:lnRef>
                <a:fillRef idx="0">
                  <a:schemeClr val="accent1"/>
                </a:fillRef>
                <a:effectRef idx="0">
                  <a:schemeClr val="accent1"/>
                </a:effectRef>
                <a:fontRef idx="minor">
                  <a:schemeClr val="tx1"/>
                </a:fontRef>
              </p:style>
            </p:cxnSp>
            <p:sp>
              <p:nvSpPr>
                <p:cNvPr id="1028" name="타원 1027"/>
                <p:cNvSpPr/>
                <p:nvPr/>
              </p:nvSpPr>
              <p:spPr>
                <a:xfrm>
                  <a:off x="9486309" y="18639575"/>
                  <a:ext cx="106681" cy="106681"/>
                </a:xfrm>
                <a:prstGeom prst="ellipse">
                  <a:avLst/>
                </a:prstGeom>
                <a:solidFill>
                  <a:schemeClr val="bg1"/>
                </a:solidFill>
                <a:ln w="38100">
                  <a:solidFill>
                    <a:srgbClr val="FD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p:cNvSpPr/>
                <p:nvPr/>
              </p:nvSpPr>
              <p:spPr>
                <a:xfrm>
                  <a:off x="11687140" y="19557612"/>
                  <a:ext cx="106681" cy="106681"/>
                </a:xfrm>
                <a:prstGeom prst="ellipse">
                  <a:avLst/>
                </a:prstGeom>
                <a:solidFill>
                  <a:schemeClr val="bg1"/>
                </a:solidFill>
                <a:ln w="38100">
                  <a:solidFill>
                    <a:srgbClr val="FD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p:cNvSpPr/>
                <p:nvPr/>
              </p:nvSpPr>
              <p:spPr>
                <a:xfrm>
                  <a:off x="13985956" y="17891743"/>
                  <a:ext cx="106681" cy="106681"/>
                </a:xfrm>
                <a:prstGeom prst="ellipse">
                  <a:avLst/>
                </a:prstGeom>
                <a:solidFill>
                  <a:schemeClr val="bg1"/>
                </a:solidFill>
                <a:ln w="38100">
                  <a:solidFill>
                    <a:srgbClr val="FD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2" name="TextBox 121"/>
            <p:cNvSpPr txBox="1"/>
            <p:nvPr/>
          </p:nvSpPr>
          <p:spPr>
            <a:xfrm>
              <a:off x="2557246" y="27731258"/>
              <a:ext cx="9088655" cy="461665"/>
            </a:xfrm>
            <a:prstGeom prst="rect">
              <a:avLst/>
            </a:prstGeom>
            <a:noFill/>
          </p:spPr>
          <p:txBody>
            <a:bodyPr wrap="square" rtlCol="0">
              <a:spAutoFit/>
            </a:bodyPr>
            <a:lstStyle/>
            <a:p>
              <a:r>
                <a:rPr lang="ko-KR" altLang="en-US" sz="2400" smtClean="0"/>
                <a:t>자료</a:t>
              </a:r>
              <a:r>
                <a:rPr lang="en-US" altLang="ko-KR" sz="2400" smtClean="0"/>
                <a:t>: GS </a:t>
              </a:r>
              <a:r>
                <a:rPr lang="ko-KR" altLang="en-US" sz="2400" smtClean="0"/>
                <a:t>칼텍스 미디어허브</a:t>
              </a:r>
              <a:endParaRPr lang="en-US" altLang="ko-KR" sz="2400" smtClean="0"/>
            </a:p>
          </p:txBody>
        </p:sp>
      </p:grpSp>
      <p:grpSp>
        <p:nvGrpSpPr>
          <p:cNvPr id="1064" name="그룹 1063"/>
          <p:cNvGrpSpPr/>
          <p:nvPr/>
        </p:nvGrpSpPr>
        <p:grpSpPr>
          <a:xfrm>
            <a:off x="2422956" y="27702976"/>
            <a:ext cx="13208738" cy="8605940"/>
            <a:chOff x="2422956" y="28888133"/>
            <a:chExt cx="13208738" cy="9096950"/>
          </a:xfrm>
        </p:grpSpPr>
        <p:sp>
          <p:nvSpPr>
            <p:cNvPr id="1052" name="직사각형 1051"/>
            <p:cNvSpPr/>
            <p:nvPr/>
          </p:nvSpPr>
          <p:spPr>
            <a:xfrm>
              <a:off x="2460541" y="28888133"/>
              <a:ext cx="13171153" cy="9096950"/>
            </a:xfrm>
            <a:prstGeom prst="rect">
              <a:avLst/>
            </a:prstGeom>
            <a:solidFill>
              <a:srgbClr val="F3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59" name="차트 1058"/>
            <p:cNvGraphicFramePr/>
            <p:nvPr>
              <p:extLst>
                <p:ext uri="{D42A27DB-BD31-4B8C-83A1-F6EECF244321}">
                  <p14:modId xmlns:p14="http://schemas.microsoft.com/office/powerpoint/2010/main" val="1988515857"/>
                </p:ext>
              </p:extLst>
            </p:nvPr>
          </p:nvGraphicFramePr>
          <p:xfrm>
            <a:off x="3355143" y="29415365"/>
            <a:ext cx="11974050" cy="8069730"/>
          </p:xfrm>
          <a:graphic>
            <a:graphicData uri="http://schemas.openxmlformats.org/drawingml/2006/chart">
              <c:chart xmlns:c="http://schemas.openxmlformats.org/drawingml/2006/chart" xmlns:r="http://schemas.openxmlformats.org/officeDocument/2006/relationships" r:id="rId5"/>
            </a:graphicData>
          </a:graphic>
        </p:graphicFrame>
        <p:sp>
          <p:nvSpPr>
            <p:cNvPr id="1054" name="위쪽 화살표 설명선 1053"/>
            <p:cNvSpPr/>
            <p:nvPr/>
          </p:nvSpPr>
          <p:spPr>
            <a:xfrm>
              <a:off x="5565429" y="35341441"/>
              <a:ext cx="1158097" cy="691531"/>
            </a:xfrm>
            <a:prstGeom prst="upArrowCallout">
              <a:avLst>
                <a:gd name="adj1" fmla="val 34210"/>
                <a:gd name="adj2" fmla="val 12418"/>
                <a:gd name="adj3" fmla="val 25000"/>
                <a:gd name="adj4" fmla="val 7343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0.98%</a:t>
              </a:r>
              <a:endParaRPr lang="ko-KR" altLang="en-US" sz="2800"/>
            </a:p>
          </p:txBody>
        </p:sp>
        <p:sp>
          <p:nvSpPr>
            <p:cNvPr id="98" name="아래쪽 화살표 설명선 97"/>
            <p:cNvSpPr/>
            <p:nvPr/>
          </p:nvSpPr>
          <p:spPr>
            <a:xfrm>
              <a:off x="3547639" y="33929734"/>
              <a:ext cx="1218776" cy="917254"/>
            </a:xfrm>
            <a:prstGeom prst="downArrowCallout">
              <a:avLst>
                <a:gd name="adj1" fmla="val 21000"/>
                <a:gd name="adj2" fmla="val 11000"/>
                <a:gd name="adj3" fmla="val 25000"/>
                <a:gd name="adj4" fmla="val 7097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1.13%</a:t>
              </a:r>
              <a:endParaRPr lang="ko-KR" altLang="en-US" sz="2800"/>
            </a:p>
          </p:txBody>
        </p:sp>
        <p:sp>
          <p:nvSpPr>
            <p:cNvPr id="105" name="위쪽 화살표 설명선 104"/>
            <p:cNvSpPr/>
            <p:nvPr/>
          </p:nvSpPr>
          <p:spPr>
            <a:xfrm>
              <a:off x="7164070" y="33238203"/>
              <a:ext cx="1158097" cy="691531"/>
            </a:xfrm>
            <a:prstGeom prst="upArrowCallout">
              <a:avLst>
                <a:gd name="adj1" fmla="val 34210"/>
                <a:gd name="adj2" fmla="val 12418"/>
                <a:gd name="adj3" fmla="val 25000"/>
                <a:gd name="adj4" fmla="val 7343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2.64%</a:t>
              </a:r>
              <a:endParaRPr lang="ko-KR" altLang="en-US" sz="2800"/>
            </a:p>
          </p:txBody>
        </p:sp>
        <p:sp>
          <p:nvSpPr>
            <p:cNvPr id="106" name="위쪽 화살표 설명선 105"/>
            <p:cNvSpPr/>
            <p:nvPr/>
          </p:nvSpPr>
          <p:spPr>
            <a:xfrm>
              <a:off x="8657149" y="33375687"/>
              <a:ext cx="1158097" cy="691531"/>
            </a:xfrm>
            <a:prstGeom prst="upArrowCallout">
              <a:avLst>
                <a:gd name="adj1" fmla="val 34210"/>
                <a:gd name="adj2" fmla="val 12418"/>
                <a:gd name="adj3" fmla="val 25000"/>
                <a:gd name="adj4" fmla="val 7343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2.45%</a:t>
              </a:r>
              <a:endParaRPr lang="ko-KR" altLang="en-US" sz="2800"/>
            </a:p>
          </p:txBody>
        </p:sp>
        <p:sp>
          <p:nvSpPr>
            <p:cNvPr id="107" name="위쪽 화살표 설명선 106"/>
            <p:cNvSpPr/>
            <p:nvPr/>
          </p:nvSpPr>
          <p:spPr>
            <a:xfrm>
              <a:off x="10500092" y="33678568"/>
              <a:ext cx="1158097" cy="691531"/>
            </a:xfrm>
            <a:prstGeom prst="upArrowCallout">
              <a:avLst>
                <a:gd name="adj1" fmla="val 34210"/>
                <a:gd name="adj2" fmla="val 12418"/>
                <a:gd name="adj3" fmla="val 25000"/>
                <a:gd name="adj4" fmla="val 7343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2.20%</a:t>
              </a:r>
              <a:endParaRPr lang="ko-KR" altLang="en-US" sz="2800"/>
            </a:p>
          </p:txBody>
        </p:sp>
        <p:sp>
          <p:nvSpPr>
            <p:cNvPr id="109" name="아래쪽 화살표 설명선 108"/>
            <p:cNvSpPr/>
            <p:nvPr/>
          </p:nvSpPr>
          <p:spPr>
            <a:xfrm>
              <a:off x="11930525" y="31577515"/>
              <a:ext cx="1218776" cy="917254"/>
            </a:xfrm>
            <a:prstGeom prst="downArrowCallout">
              <a:avLst>
                <a:gd name="adj1" fmla="val 21000"/>
                <a:gd name="adj2" fmla="val 11000"/>
                <a:gd name="adj3" fmla="val 25000"/>
                <a:gd name="adj4" fmla="val 7097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2.9%</a:t>
              </a:r>
              <a:endParaRPr lang="ko-KR" altLang="en-US" sz="2800"/>
            </a:p>
          </p:txBody>
        </p:sp>
        <p:sp>
          <p:nvSpPr>
            <p:cNvPr id="110" name="아래쪽 화살표 설명선 109"/>
            <p:cNvSpPr/>
            <p:nvPr/>
          </p:nvSpPr>
          <p:spPr>
            <a:xfrm>
              <a:off x="13733104" y="31280102"/>
              <a:ext cx="1218776" cy="917254"/>
            </a:xfrm>
            <a:prstGeom prst="downArrowCallout">
              <a:avLst>
                <a:gd name="adj1" fmla="val 21000"/>
                <a:gd name="adj2" fmla="val 11000"/>
                <a:gd name="adj3" fmla="val 25000"/>
                <a:gd name="adj4" fmla="val 70977"/>
              </a:avLst>
            </a:prstGeom>
            <a:solidFill>
              <a:srgbClr val="FD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mtClean="0"/>
                <a:t>3.0%</a:t>
              </a:r>
              <a:endParaRPr lang="ko-KR" altLang="en-US" sz="2800"/>
            </a:p>
          </p:txBody>
        </p:sp>
        <p:sp>
          <p:nvSpPr>
            <p:cNvPr id="112" name="위쪽 화살표 설명선 111"/>
            <p:cNvSpPr/>
            <p:nvPr/>
          </p:nvSpPr>
          <p:spPr>
            <a:xfrm>
              <a:off x="12724931" y="32707706"/>
              <a:ext cx="1302989" cy="899433"/>
            </a:xfrm>
            <a:prstGeom prst="upArrowCallout">
              <a:avLst>
                <a:gd name="adj1" fmla="val 34210"/>
                <a:gd name="adj2" fmla="val 12418"/>
                <a:gd name="adj3" fmla="val 25000"/>
                <a:gd name="adj4" fmla="val 73437"/>
              </a:avLst>
            </a:prstGeom>
            <a:solidFill>
              <a:schemeClr val="bg1"/>
            </a:solidFill>
            <a:ln>
              <a:solidFill>
                <a:srgbClr val="FD4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smtClean="0">
                  <a:solidFill>
                    <a:schemeClr val="tx1"/>
                  </a:solidFill>
                </a:rPr>
                <a:t>적발률</a:t>
              </a:r>
              <a:endParaRPr lang="ko-KR" altLang="en-US" sz="2800" b="1">
                <a:solidFill>
                  <a:schemeClr val="tx1"/>
                </a:solidFill>
              </a:endParaRPr>
            </a:p>
          </p:txBody>
        </p:sp>
        <p:sp>
          <p:nvSpPr>
            <p:cNvPr id="113" name="아래쪽 화살표 설명선 112"/>
            <p:cNvSpPr/>
            <p:nvPr/>
          </p:nvSpPr>
          <p:spPr>
            <a:xfrm>
              <a:off x="4586332" y="32017074"/>
              <a:ext cx="2302470" cy="976716"/>
            </a:xfrm>
            <a:prstGeom prst="downArrowCallout">
              <a:avLst>
                <a:gd name="adj1" fmla="val 21000"/>
                <a:gd name="adj2" fmla="val 11000"/>
                <a:gd name="adj3" fmla="val 25000"/>
                <a:gd name="adj4" fmla="val 70977"/>
              </a:avLst>
            </a:prstGeom>
            <a:solidFill>
              <a:schemeClr val="bg1"/>
            </a:solidFill>
            <a:ln>
              <a:solidFill>
                <a:srgbClr val="375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smtClean="0">
                  <a:solidFill>
                    <a:schemeClr val="tx1"/>
                  </a:solidFill>
                </a:rPr>
                <a:t>검사업소수</a:t>
              </a:r>
              <a:endParaRPr lang="ko-KR" altLang="en-US" sz="2800" b="1">
                <a:solidFill>
                  <a:schemeClr val="tx1"/>
                </a:solidFill>
              </a:endParaRPr>
            </a:p>
          </p:txBody>
        </p:sp>
        <p:sp>
          <p:nvSpPr>
            <p:cNvPr id="123" name="TextBox 122"/>
            <p:cNvSpPr txBox="1"/>
            <p:nvPr/>
          </p:nvSpPr>
          <p:spPr>
            <a:xfrm>
              <a:off x="2422956" y="37523418"/>
              <a:ext cx="9088655" cy="461665"/>
            </a:xfrm>
            <a:prstGeom prst="rect">
              <a:avLst/>
            </a:prstGeom>
            <a:noFill/>
          </p:spPr>
          <p:txBody>
            <a:bodyPr wrap="square" rtlCol="0">
              <a:spAutoFit/>
            </a:bodyPr>
            <a:lstStyle/>
            <a:p>
              <a:r>
                <a:rPr lang="ko-KR" altLang="en-US" sz="2400" smtClean="0"/>
                <a:t>자료</a:t>
              </a:r>
              <a:r>
                <a:rPr lang="en-US" altLang="ko-KR" sz="2400" smtClean="0"/>
                <a:t>: </a:t>
              </a:r>
              <a:r>
                <a:rPr lang="ko-KR" altLang="en-US" sz="2400" smtClean="0"/>
                <a:t>석유 관리원</a:t>
              </a:r>
              <a:endParaRPr lang="en-US" altLang="ko-KR" sz="2400" smtClean="0"/>
            </a:p>
          </p:txBody>
        </p:sp>
      </p:grpSp>
      <p:sp>
        <p:nvSpPr>
          <p:cNvPr id="126" name="직사각형 125"/>
          <p:cNvSpPr/>
          <p:nvPr/>
        </p:nvSpPr>
        <p:spPr>
          <a:xfrm>
            <a:off x="10234552" y="13582139"/>
            <a:ext cx="7653832" cy="2031325"/>
          </a:xfrm>
          <a:prstGeom prst="rect">
            <a:avLst/>
          </a:prstGeom>
        </p:spPr>
        <p:txBody>
          <a:bodyPr wrap="square" anchor="ctr">
            <a:spAutoFit/>
          </a:bodyPr>
          <a:lstStyle/>
          <a:p>
            <a:pPr>
              <a:lnSpc>
                <a:spcPct val="150000"/>
              </a:lnSpc>
            </a:pPr>
            <a:r>
              <a:rPr lang="ko-KR" altLang="en-US" sz="3600" b="1" smtClean="0">
                <a:solidFill>
                  <a:srgbClr val="222222"/>
                </a:solidFill>
                <a:latin typeface="나눔고딕" panose="020D0604000000000000" pitchFamily="50" charset="-127"/>
                <a:ea typeface="나눔고딕" panose="020D0604000000000000" pitchFamily="50" charset="-127"/>
              </a:rPr>
              <a:t>가짜 석유 </a:t>
            </a:r>
            <a:r>
              <a:rPr lang="ko-KR" altLang="en-US" sz="3600" b="1" i="0" smtClean="0">
                <a:solidFill>
                  <a:srgbClr val="222222"/>
                </a:solidFill>
                <a:effectLst/>
                <a:latin typeface="나눔고딕" panose="020D0604000000000000" pitchFamily="50" charset="-127"/>
                <a:ea typeface="나눔고딕" panose="020D0604000000000000" pitchFamily="50" charset="-127"/>
              </a:rPr>
              <a:t>탈세액 규모</a:t>
            </a:r>
            <a:r>
              <a:rPr lang="en-US" altLang="ko-KR" sz="3600" b="1" i="0" smtClean="0">
                <a:solidFill>
                  <a:srgbClr val="222222"/>
                </a:solidFill>
                <a:effectLst/>
                <a:latin typeface="나눔고딕" panose="020D0604000000000000" pitchFamily="50" charset="-127"/>
                <a:ea typeface="나눔고딕" panose="020D0604000000000000" pitchFamily="50" charset="-127"/>
              </a:rPr>
              <a:t>:</a:t>
            </a:r>
            <a:r>
              <a:rPr lang="ko-KR" altLang="en-US" sz="3600" b="1" i="0" smtClean="0">
                <a:solidFill>
                  <a:srgbClr val="222222"/>
                </a:solidFill>
                <a:effectLst/>
                <a:latin typeface="나눔고딕" panose="020D0604000000000000" pitchFamily="50" charset="-127"/>
                <a:ea typeface="나눔고딕" panose="020D0604000000000000" pitchFamily="50" charset="-127"/>
              </a:rPr>
              <a:t> </a:t>
            </a:r>
            <a:r>
              <a:rPr lang="en-US" altLang="ko-KR" sz="3600" b="1" i="0" smtClean="0">
                <a:solidFill>
                  <a:srgbClr val="222222"/>
                </a:solidFill>
                <a:effectLst/>
                <a:latin typeface="나눔고딕" panose="020D0604000000000000" pitchFamily="50" charset="-127"/>
                <a:ea typeface="나눔고딕" panose="020D0604000000000000" pitchFamily="50" charset="-127"/>
              </a:rPr>
              <a:t>	8</a:t>
            </a:r>
            <a:r>
              <a:rPr lang="ko-KR" altLang="en-US" sz="3600" b="1" i="0" smtClean="0">
                <a:solidFill>
                  <a:srgbClr val="222222"/>
                </a:solidFill>
                <a:effectLst/>
                <a:latin typeface="나눔고딕" panose="020D0604000000000000" pitchFamily="50" charset="-127"/>
                <a:ea typeface="나눔고딕" panose="020D0604000000000000" pitchFamily="50" charset="-127"/>
              </a:rPr>
              <a:t>조</a:t>
            </a:r>
            <a:r>
              <a:rPr lang="en-US" altLang="ko-KR" sz="3600" b="1" i="0" smtClean="0">
                <a:solidFill>
                  <a:srgbClr val="222222"/>
                </a:solidFill>
                <a:effectLst/>
                <a:latin typeface="나눔고딕" panose="020D0604000000000000" pitchFamily="50" charset="-127"/>
                <a:ea typeface="나눔고딕" panose="020D0604000000000000" pitchFamily="50" charset="-127"/>
              </a:rPr>
              <a:t>5636</a:t>
            </a:r>
            <a:r>
              <a:rPr lang="ko-KR" altLang="en-US" sz="3600" b="1" i="0" smtClean="0">
                <a:solidFill>
                  <a:srgbClr val="222222"/>
                </a:solidFill>
                <a:effectLst/>
                <a:latin typeface="나눔고딕" panose="020D0604000000000000" pitchFamily="50" charset="-127"/>
                <a:ea typeface="나눔고딕" panose="020D0604000000000000" pitchFamily="50" charset="-127"/>
              </a:rPr>
              <a:t>억</a:t>
            </a:r>
          </a:p>
          <a:p>
            <a:pPr>
              <a:lnSpc>
                <a:spcPct val="200000"/>
              </a:lnSpc>
            </a:pPr>
            <a:r>
              <a:rPr lang="ko-KR" altLang="en-US" sz="3600" b="1" i="0" smtClean="0">
                <a:solidFill>
                  <a:srgbClr val="222222"/>
                </a:solidFill>
                <a:effectLst/>
                <a:latin typeface="나눔고딕" panose="020D0604000000000000" pitchFamily="50" charset="-127"/>
                <a:ea typeface="나눔고딕" panose="020D0604000000000000" pitchFamily="50" charset="-127"/>
              </a:rPr>
              <a:t>한 해 평균</a:t>
            </a:r>
            <a:r>
              <a:rPr lang="en-US" altLang="ko-KR" sz="3600" b="1" i="0" smtClean="0">
                <a:solidFill>
                  <a:srgbClr val="222222"/>
                </a:solidFill>
                <a:effectLst/>
                <a:latin typeface="나눔고딕" panose="020D0604000000000000" pitchFamily="50" charset="-127"/>
                <a:ea typeface="나눔고딕" panose="020D0604000000000000" pitchFamily="50" charset="-127"/>
              </a:rPr>
              <a:t>:</a:t>
            </a:r>
            <a:r>
              <a:rPr lang="ko-KR" altLang="en-US" sz="3600" b="1" i="0" smtClean="0">
                <a:solidFill>
                  <a:srgbClr val="222222"/>
                </a:solidFill>
                <a:effectLst/>
                <a:latin typeface="나눔고딕" panose="020D0604000000000000" pitchFamily="50" charset="-127"/>
                <a:ea typeface="나눔고딕" panose="020D0604000000000000" pitchFamily="50" charset="-127"/>
              </a:rPr>
              <a:t> </a:t>
            </a:r>
            <a:r>
              <a:rPr lang="en-US" altLang="ko-KR" sz="3600" b="1" i="0" smtClean="0">
                <a:solidFill>
                  <a:srgbClr val="222222"/>
                </a:solidFill>
                <a:effectLst/>
                <a:latin typeface="나눔고딕" panose="020D0604000000000000" pitchFamily="50" charset="-127"/>
                <a:ea typeface="나눔고딕" panose="020D0604000000000000" pitchFamily="50" charset="-127"/>
              </a:rPr>
              <a:t>		1</a:t>
            </a:r>
            <a:r>
              <a:rPr lang="ko-KR" altLang="en-US" sz="3600" b="1" i="0" smtClean="0">
                <a:solidFill>
                  <a:srgbClr val="222222"/>
                </a:solidFill>
                <a:effectLst/>
                <a:latin typeface="나눔고딕" panose="020D0604000000000000" pitchFamily="50" charset="-127"/>
                <a:ea typeface="나눔고딕" panose="020D0604000000000000" pitchFamily="50" charset="-127"/>
              </a:rPr>
              <a:t>조</a:t>
            </a:r>
            <a:r>
              <a:rPr lang="en-US" altLang="ko-KR" sz="3600" b="1" i="0" smtClean="0">
                <a:solidFill>
                  <a:srgbClr val="222222"/>
                </a:solidFill>
                <a:effectLst/>
                <a:latin typeface="나눔고딕" panose="020D0604000000000000" pitchFamily="50" charset="-127"/>
                <a:ea typeface="나눔고딕" panose="020D0604000000000000" pitchFamily="50" charset="-127"/>
              </a:rPr>
              <a:t>7127</a:t>
            </a:r>
            <a:r>
              <a:rPr lang="ko-KR" altLang="en-US" sz="3600" b="1" i="0" smtClean="0">
                <a:solidFill>
                  <a:srgbClr val="222222"/>
                </a:solidFill>
                <a:effectLst/>
                <a:latin typeface="나눔고딕" panose="020D0604000000000000" pitchFamily="50" charset="-127"/>
                <a:ea typeface="나눔고딕" panose="020D0604000000000000" pitchFamily="50" charset="-127"/>
              </a:rPr>
              <a:t>억</a:t>
            </a:r>
            <a:endParaRPr lang="ko-KR" altLang="en-US" sz="3200" b="1">
              <a:latin typeface="나눔고딕" panose="020D0604000000000000" pitchFamily="50" charset="-127"/>
              <a:ea typeface="나눔고딕" panose="020D0604000000000000" pitchFamily="50" charset="-127"/>
            </a:endParaRPr>
          </a:p>
        </p:txBody>
      </p:sp>
      <p:sp>
        <p:nvSpPr>
          <p:cNvPr id="1066" name="TextBox 1065"/>
          <p:cNvSpPr txBox="1"/>
          <p:nvPr/>
        </p:nvSpPr>
        <p:spPr>
          <a:xfrm>
            <a:off x="922917" y="16441940"/>
            <a:ext cx="3075248" cy="400110"/>
          </a:xfrm>
          <a:prstGeom prst="rect">
            <a:avLst/>
          </a:prstGeom>
          <a:noFill/>
        </p:spPr>
        <p:txBody>
          <a:bodyPr wrap="square" rtlCol="0">
            <a:spAutoFit/>
          </a:bodyPr>
          <a:lstStyle/>
          <a:p>
            <a:pPr algn="ctr"/>
            <a:r>
              <a:rPr lang="ko-KR" altLang="en-US" sz="2000" smtClean="0"/>
              <a:t>전체 유통 경유 대비</a:t>
            </a:r>
            <a:endParaRPr lang="ko-KR" altLang="en-US" sz="2000"/>
          </a:p>
        </p:txBody>
      </p:sp>
      <p:sp>
        <p:nvSpPr>
          <p:cNvPr id="128" name="TextBox 127"/>
          <p:cNvSpPr txBox="1"/>
          <p:nvPr/>
        </p:nvSpPr>
        <p:spPr>
          <a:xfrm>
            <a:off x="5465623" y="16479101"/>
            <a:ext cx="3369375" cy="400110"/>
          </a:xfrm>
          <a:prstGeom prst="rect">
            <a:avLst/>
          </a:prstGeom>
          <a:noFill/>
        </p:spPr>
        <p:txBody>
          <a:bodyPr wrap="square" rtlCol="0">
            <a:spAutoFit/>
          </a:bodyPr>
          <a:lstStyle/>
          <a:p>
            <a:pPr algn="ctr"/>
            <a:r>
              <a:rPr lang="ko-KR" altLang="en-US" sz="2000" smtClean="0"/>
              <a:t>전체 유통 휘발유 대비</a:t>
            </a:r>
            <a:endParaRPr lang="ko-KR" altLang="en-US" sz="2000"/>
          </a:p>
        </p:txBody>
      </p:sp>
      <p:sp>
        <p:nvSpPr>
          <p:cNvPr id="129" name="직사각형 128"/>
          <p:cNvSpPr/>
          <p:nvPr/>
        </p:nvSpPr>
        <p:spPr>
          <a:xfrm>
            <a:off x="10219574" y="15882186"/>
            <a:ext cx="7653832" cy="646331"/>
          </a:xfrm>
          <a:prstGeom prst="rect">
            <a:avLst/>
          </a:prstGeom>
        </p:spPr>
        <p:txBody>
          <a:bodyPr wrap="square" anchor="ctr">
            <a:spAutoFit/>
          </a:bodyPr>
          <a:lstStyle/>
          <a:p>
            <a:r>
              <a:rPr lang="ko-KR" altLang="en-US" sz="3600" b="1" smtClean="0">
                <a:solidFill>
                  <a:srgbClr val="222222"/>
                </a:solidFill>
                <a:latin typeface="나눔고딕" panose="020D0604000000000000" pitchFamily="50" charset="-127"/>
                <a:ea typeface="나눔고딕" panose="020D0604000000000000" pitchFamily="50" charset="-127"/>
              </a:rPr>
              <a:t>대한민국 국방비</a:t>
            </a:r>
            <a:r>
              <a:rPr lang="en-US" altLang="ko-KR" sz="3600" b="1" smtClean="0">
                <a:solidFill>
                  <a:srgbClr val="222222"/>
                </a:solidFill>
                <a:latin typeface="나눔고딕" panose="020D0604000000000000" pitchFamily="50" charset="-127"/>
                <a:ea typeface="나눔고딕" panose="020D0604000000000000" pitchFamily="50" charset="-127"/>
              </a:rPr>
              <a:t>: 	46</a:t>
            </a:r>
            <a:r>
              <a:rPr lang="ko-KR" altLang="en-US" sz="3600" b="1" smtClean="0">
                <a:solidFill>
                  <a:srgbClr val="222222"/>
                </a:solidFill>
                <a:latin typeface="나눔고딕" panose="020D0604000000000000" pitchFamily="50" charset="-127"/>
                <a:ea typeface="나눔고딕" panose="020D0604000000000000" pitchFamily="50" charset="-127"/>
              </a:rPr>
              <a:t>조 </a:t>
            </a:r>
            <a:r>
              <a:rPr lang="en-US" altLang="ko-KR" sz="3600" b="1" smtClean="0">
                <a:solidFill>
                  <a:srgbClr val="222222"/>
                </a:solidFill>
                <a:latin typeface="나눔고딕" panose="020D0604000000000000" pitchFamily="50" charset="-127"/>
                <a:ea typeface="나눔고딕" panose="020D0604000000000000" pitchFamily="50" charset="-127"/>
              </a:rPr>
              <a:t>7000</a:t>
            </a:r>
            <a:r>
              <a:rPr lang="ko-KR" altLang="en-US" sz="3600" b="1" smtClean="0">
                <a:solidFill>
                  <a:srgbClr val="222222"/>
                </a:solidFill>
                <a:latin typeface="나눔고딕" panose="020D0604000000000000" pitchFamily="50" charset="-127"/>
                <a:ea typeface="나눔고딕" panose="020D0604000000000000" pitchFamily="50" charset="-127"/>
              </a:rPr>
              <a:t>억</a:t>
            </a:r>
            <a:endParaRPr lang="ko-KR" altLang="en-US" sz="3200" b="1">
              <a:latin typeface="나눔고딕" panose="020D0604000000000000" pitchFamily="50" charset="-127"/>
              <a:ea typeface="나눔고딕" panose="020D0604000000000000" pitchFamily="50" charset="-127"/>
            </a:endParaRPr>
          </a:p>
        </p:txBody>
      </p:sp>
      <p:sp>
        <p:nvSpPr>
          <p:cNvPr id="132" name="주유소에 기름이 공급되기까지의 검증 프로세스는 충분…"/>
          <p:cNvSpPr txBox="1"/>
          <p:nvPr/>
        </p:nvSpPr>
        <p:spPr>
          <a:xfrm>
            <a:off x="2279558" y="38942405"/>
            <a:ext cx="13441546" cy="4469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p>
            <a:pPr algn="ctr">
              <a:defRPr sz="3000"/>
            </a:pPr>
            <a:r>
              <a:rPr sz="4000" b="1" dirty="0" err="1">
                <a:latin typeface="나눔고딕" panose="020D0604000000000000" pitchFamily="50" charset="-127"/>
                <a:ea typeface="나눔고딕" panose="020D0604000000000000" pitchFamily="50" charset="-127"/>
              </a:rPr>
              <a:t>주유소에</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기름이</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공급되기까지의</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검증</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프로세스는</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충분</a:t>
            </a:r>
            <a:endParaRPr sz="4000" b="1" dirty="0">
              <a:latin typeface="나눔고딕" panose="020D0604000000000000" pitchFamily="50" charset="-127"/>
              <a:ea typeface="나눔고딕" panose="020D0604000000000000" pitchFamily="50" charset="-127"/>
            </a:endParaRPr>
          </a:p>
          <a:p>
            <a:pPr algn="ctr">
              <a:defRPr sz="3000" b="0">
                <a:latin typeface="+mn-lt"/>
                <a:ea typeface="+mn-ea"/>
                <a:cs typeface="+mn-cs"/>
                <a:sym typeface="Helvetica Neue Medium"/>
              </a:defRPr>
            </a:pPr>
            <a:endParaRPr sz="4000" b="1" dirty="0">
              <a:latin typeface="나눔고딕" panose="020D0604000000000000" pitchFamily="50" charset="-127"/>
              <a:ea typeface="나눔고딕" panose="020D0604000000000000" pitchFamily="50" charset="-127"/>
            </a:endParaRPr>
          </a:p>
          <a:p>
            <a:pPr algn="ctr">
              <a:defRPr sz="3000"/>
            </a:pPr>
            <a:r>
              <a:rPr sz="4000" b="1" dirty="0" err="1">
                <a:latin typeface="나눔고딕" panose="020D0604000000000000" pitchFamily="50" charset="-127"/>
                <a:ea typeface="나눔고딕" panose="020D0604000000000000" pitchFamily="50" charset="-127"/>
              </a:rPr>
              <a:t>주유소에</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기름이</a:t>
            </a:r>
            <a:r>
              <a:rPr sz="4000" b="1" dirty="0">
                <a:latin typeface="나눔고딕" panose="020D0604000000000000" pitchFamily="50" charset="-127"/>
                <a:ea typeface="나눔고딕" panose="020D0604000000000000" pitchFamily="50" charset="-127"/>
              </a:rPr>
              <a:t> </a:t>
            </a:r>
            <a:r>
              <a:rPr sz="4000" b="1" dirty="0" err="1">
                <a:solidFill>
                  <a:srgbClr val="FF0000"/>
                </a:solidFill>
                <a:latin typeface="나눔고딕" panose="020D0604000000000000" pitchFamily="50" charset="-127"/>
                <a:ea typeface="나눔고딕" panose="020D0604000000000000" pitchFamily="50" charset="-127"/>
              </a:rPr>
              <a:t>공급되고</a:t>
            </a:r>
            <a:r>
              <a:rPr sz="4000" b="1" dirty="0">
                <a:solidFill>
                  <a:srgbClr val="FF0000"/>
                </a:solidFill>
                <a:latin typeface="나눔고딕" panose="020D0604000000000000" pitchFamily="50" charset="-127"/>
                <a:ea typeface="나눔고딕" panose="020D0604000000000000" pitchFamily="50" charset="-127"/>
              </a:rPr>
              <a:t> </a:t>
            </a:r>
            <a:r>
              <a:rPr sz="4000" b="1" dirty="0" err="1">
                <a:solidFill>
                  <a:srgbClr val="FF0000"/>
                </a:solidFill>
                <a:latin typeface="나눔고딕" panose="020D0604000000000000" pitchFamily="50" charset="-127"/>
                <a:ea typeface="나눔고딕" panose="020D0604000000000000" pitchFamily="50" charset="-127"/>
              </a:rPr>
              <a:t>난</a:t>
            </a:r>
            <a:r>
              <a:rPr sz="4000" b="1" dirty="0">
                <a:solidFill>
                  <a:srgbClr val="FF0000"/>
                </a:solidFill>
                <a:latin typeface="나눔고딕" panose="020D0604000000000000" pitchFamily="50" charset="-127"/>
                <a:ea typeface="나눔고딕" panose="020D0604000000000000" pitchFamily="50" charset="-127"/>
              </a:rPr>
              <a:t> </a:t>
            </a:r>
            <a:r>
              <a:rPr sz="4000" b="1" dirty="0" err="1">
                <a:solidFill>
                  <a:srgbClr val="FF0000"/>
                </a:solidFill>
                <a:latin typeface="나눔고딕" panose="020D0604000000000000" pitchFamily="50" charset="-127"/>
                <a:ea typeface="나눔고딕" panose="020D0604000000000000" pitchFamily="50" charset="-127"/>
              </a:rPr>
              <a:t>후의</a:t>
            </a:r>
            <a:r>
              <a:rPr sz="4000" b="1" dirty="0">
                <a:solidFill>
                  <a:srgbClr val="FF0000"/>
                </a:solidFill>
                <a:latin typeface="나눔고딕" panose="020D0604000000000000" pitchFamily="50" charset="-127"/>
                <a:ea typeface="나눔고딕" panose="020D0604000000000000" pitchFamily="50" charset="-127"/>
              </a:rPr>
              <a:t> </a:t>
            </a:r>
            <a:r>
              <a:rPr sz="4000" b="1" dirty="0" err="1">
                <a:solidFill>
                  <a:srgbClr val="FF0000"/>
                </a:solidFill>
                <a:latin typeface="나눔고딕" panose="020D0604000000000000" pitchFamily="50" charset="-127"/>
                <a:ea typeface="나눔고딕" panose="020D0604000000000000" pitchFamily="50" charset="-127"/>
              </a:rPr>
              <a:t>검증</a:t>
            </a:r>
            <a:r>
              <a:rPr sz="4000" b="1" dirty="0">
                <a:solidFill>
                  <a:srgbClr val="FF0000"/>
                </a:solidFill>
                <a:latin typeface="나눔고딕" panose="020D0604000000000000" pitchFamily="50" charset="-127"/>
                <a:ea typeface="나눔고딕" panose="020D0604000000000000" pitchFamily="50" charset="-127"/>
              </a:rPr>
              <a:t> </a:t>
            </a:r>
            <a:r>
              <a:rPr sz="4000" b="1" dirty="0" err="1">
                <a:solidFill>
                  <a:srgbClr val="FF0000"/>
                </a:solidFill>
                <a:latin typeface="나눔고딕" panose="020D0604000000000000" pitchFamily="50" charset="-127"/>
                <a:ea typeface="나눔고딕" panose="020D0604000000000000" pitchFamily="50" charset="-127"/>
              </a:rPr>
              <a:t>프로세스는</a:t>
            </a:r>
            <a:r>
              <a:rPr sz="4000" b="1" dirty="0">
                <a:solidFill>
                  <a:srgbClr val="FF0000"/>
                </a:solidFill>
                <a:latin typeface="나눔고딕" panose="020D0604000000000000" pitchFamily="50" charset="-127"/>
                <a:ea typeface="나눔고딕" panose="020D0604000000000000" pitchFamily="50" charset="-127"/>
              </a:rPr>
              <a:t> </a:t>
            </a:r>
            <a:r>
              <a:rPr sz="4000" b="1" dirty="0" err="1">
                <a:solidFill>
                  <a:srgbClr val="FF0000"/>
                </a:solidFill>
                <a:latin typeface="나눔고딕" panose="020D0604000000000000" pitchFamily="50" charset="-127"/>
                <a:ea typeface="나눔고딕" panose="020D0604000000000000" pitchFamily="50" charset="-127"/>
              </a:rPr>
              <a:t>미흡</a:t>
            </a:r>
            <a:endParaRPr sz="4000" b="1" dirty="0">
              <a:solidFill>
                <a:srgbClr val="FF0000"/>
              </a:solidFill>
              <a:latin typeface="나눔고딕" panose="020D0604000000000000" pitchFamily="50" charset="-127"/>
              <a:ea typeface="나눔고딕" panose="020D0604000000000000" pitchFamily="50" charset="-127"/>
            </a:endParaRPr>
          </a:p>
          <a:p>
            <a:pPr algn="ctr">
              <a:defRPr sz="3000"/>
            </a:pPr>
            <a:endParaRPr sz="4000" b="1" dirty="0">
              <a:solidFill>
                <a:schemeClr val="accent5">
                  <a:hueOff val="-82419"/>
                  <a:satOff val="-9513"/>
                  <a:lumOff val="-16343"/>
                </a:schemeClr>
              </a:solidFill>
              <a:latin typeface="나눔고딕" panose="020D0604000000000000" pitchFamily="50" charset="-127"/>
              <a:ea typeface="나눔고딕" panose="020D0604000000000000" pitchFamily="50" charset="-127"/>
            </a:endParaRPr>
          </a:p>
          <a:p>
            <a:pPr algn="ctr">
              <a:defRPr sz="3000"/>
            </a:pPr>
            <a:r>
              <a:rPr sz="4000" b="1" dirty="0" err="1">
                <a:latin typeface="나눔고딕" panose="020D0604000000000000" pitchFamily="50" charset="-127"/>
                <a:ea typeface="나눔고딕" panose="020D0604000000000000" pitchFamily="50" charset="-127"/>
              </a:rPr>
              <a:t>또한</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품질고충이</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일어났을</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때는</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이미</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피해를</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본</a:t>
            </a:r>
            <a:r>
              <a:rPr sz="4000" b="1" dirty="0">
                <a:latin typeface="나눔고딕" panose="020D0604000000000000" pitchFamily="50" charset="-127"/>
                <a:ea typeface="나눔고딕" panose="020D0604000000000000" pitchFamily="50" charset="-127"/>
              </a:rPr>
              <a:t> </a:t>
            </a:r>
            <a:r>
              <a:rPr sz="4000" b="1" dirty="0" err="1">
                <a:latin typeface="나눔고딕" panose="020D0604000000000000" pitchFamily="50" charset="-127"/>
                <a:ea typeface="나눔고딕" panose="020D0604000000000000" pitchFamily="50" charset="-127"/>
              </a:rPr>
              <a:t>이후임</a:t>
            </a:r>
            <a:r>
              <a:rPr sz="4000" b="1" dirty="0">
                <a:latin typeface="나눔고딕" panose="020D0604000000000000" pitchFamily="50" charset="-127"/>
                <a:ea typeface="나눔고딕" panose="020D0604000000000000" pitchFamily="50" charset="-127"/>
              </a:rPr>
              <a:t>.</a:t>
            </a:r>
            <a:endParaRPr sz="4000" b="1" dirty="0">
              <a:solidFill>
                <a:schemeClr val="accent5">
                  <a:hueOff val="-82419"/>
                  <a:satOff val="-9513"/>
                  <a:lumOff val="-16343"/>
                </a:schemeClr>
              </a:solidFill>
              <a:latin typeface="나눔고딕" panose="020D0604000000000000" pitchFamily="50" charset="-127"/>
              <a:ea typeface="나눔고딕" panose="020D0604000000000000" pitchFamily="50" charset="-127"/>
            </a:endParaRPr>
          </a:p>
        </p:txBody>
      </p:sp>
      <p:sp>
        <p:nvSpPr>
          <p:cNvPr id="133" name="직사각형 132"/>
          <p:cNvSpPr/>
          <p:nvPr/>
        </p:nvSpPr>
        <p:spPr>
          <a:xfrm>
            <a:off x="-8928" y="37347723"/>
            <a:ext cx="3078480" cy="1231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5400" b="1">
                <a:solidFill>
                  <a:schemeClr val="bg1"/>
                </a:solidFill>
                <a:latin typeface="나눔고딕" panose="020D0604000000000000" pitchFamily="50" charset="-127"/>
                <a:ea typeface="나눔고딕" panose="020D0604000000000000" pitchFamily="50" charset="-127"/>
              </a:rPr>
              <a:t>현</a:t>
            </a:r>
            <a:r>
              <a:rPr lang="ko-KR" altLang="en-US" sz="5400" b="1" smtClean="0">
                <a:solidFill>
                  <a:schemeClr val="bg1"/>
                </a:solidFill>
                <a:latin typeface="나눔고딕" panose="020D0604000000000000" pitchFamily="50" charset="-127"/>
                <a:ea typeface="나눔고딕" panose="020D0604000000000000" pitchFamily="50" charset="-127"/>
              </a:rPr>
              <a:t> 황</a:t>
            </a:r>
            <a:endParaRPr lang="ko-KR" altLang="en-US" sz="5400"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651346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 y="-1186698"/>
            <a:ext cx="18000662" cy="45699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8" name="TextBox 7"/>
          <p:cNvSpPr txBox="1"/>
          <p:nvPr/>
        </p:nvSpPr>
        <p:spPr>
          <a:xfrm>
            <a:off x="1" y="576205"/>
            <a:ext cx="18257519" cy="1496435"/>
          </a:xfrm>
          <a:prstGeom prst="rect">
            <a:avLst/>
          </a:prstGeom>
          <a:noFill/>
        </p:spPr>
        <p:txBody>
          <a:bodyPr wrap="square" rtlCol="0" anchor="ctr">
            <a:spAutoFit/>
          </a:bodyPr>
          <a:lstStyle/>
          <a:p>
            <a:pPr algn="ctr"/>
            <a:r>
              <a:rPr lang="ko-KR" altLang="en-US" sz="6000" smtClean="0">
                <a:solidFill>
                  <a:schemeClr val="bg1"/>
                </a:solidFill>
                <a:latin typeface="나눔고딕" panose="020D0604000000000000" pitchFamily="50" charset="-127"/>
                <a:ea typeface="나눔고딕" panose="020D0604000000000000" pitchFamily="50" charset="-127"/>
              </a:rPr>
              <a:t>스마트 컨트랙트를 활용한 신뢰받는 주유소 시스템</a:t>
            </a:r>
            <a:endParaRPr lang="en-US" altLang="ko-KR" sz="6000" smtClean="0">
              <a:solidFill>
                <a:schemeClr val="bg1"/>
              </a:solidFill>
              <a:latin typeface="나눔고딕" panose="020D0604000000000000" pitchFamily="50" charset="-127"/>
              <a:ea typeface="나눔고딕" panose="020D0604000000000000" pitchFamily="50" charset="-127"/>
            </a:endParaRPr>
          </a:p>
          <a:p>
            <a:pPr algn="ctr"/>
            <a:endParaRPr lang="ko-KR" altLang="en-US">
              <a:latin typeface="나눔고딕" panose="020D0604000000000000" pitchFamily="50" charset="-127"/>
              <a:ea typeface="나눔고딕" panose="020D0604000000000000" pitchFamily="50" charset="-127"/>
            </a:endParaRPr>
          </a:p>
        </p:txBody>
      </p:sp>
      <p:sp>
        <p:nvSpPr>
          <p:cNvPr id="10" name="TextBox 9"/>
          <p:cNvSpPr txBox="1"/>
          <p:nvPr/>
        </p:nvSpPr>
        <p:spPr>
          <a:xfrm>
            <a:off x="10540452" y="1958518"/>
            <a:ext cx="7209025" cy="769441"/>
          </a:xfrm>
          <a:prstGeom prst="rect">
            <a:avLst/>
          </a:prstGeom>
          <a:noFill/>
        </p:spPr>
        <p:txBody>
          <a:bodyPr wrap="none" rtlCol="0" anchor="ctr">
            <a:spAutoFit/>
          </a:bodyPr>
          <a:lstStyle/>
          <a:p>
            <a:r>
              <a:rPr lang="ko-KR" altLang="en-US" sz="4400" smtClean="0">
                <a:solidFill>
                  <a:schemeClr val="bg1"/>
                </a:solidFill>
                <a:latin typeface="나눔고딕" panose="020D0604000000000000" pitchFamily="50" charset="-127"/>
                <a:ea typeface="나눔고딕" panose="020D0604000000000000" pitchFamily="50" charset="-127"/>
              </a:rPr>
              <a:t>팀원</a:t>
            </a:r>
            <a:r>
              <a:rPr lang="en-US" altLang="ko-KR" sz="4400" smtClean="0">
                <a:solidFill>
                  <a:schemeClr val="bg1"/>
                </a:solidFill>
                <a:latin typeface="나눔고딕" panose="020D0604000000000000" pitchFamily="50" charset="-127"/>
                <a:ea typeface="나눔고딕" panose="020D0604000000000000" pitchFamily="50" charset="-127"/>
              </a:rPr>
              <a:t>: </a:t>
            </a:r>
            <a:r>
              <a:rPr lang="ko-KR" altLang="en-US" sz="4400" smtClean="0">
                <a:solidFill>
                  <a:schemeClr val="bg1"/>
                </a:solidFill>
                <a:latin typeface="나눔고딕" panose="020D0604000000000000" pitchFamily="50" charset="-127"/>
                <a:ea typeface="나눔고딕" panose="020D0604000000000000" pitchFamily="50" charset="-127"/>
              </a:rPr>
              <a:t>최승주</a:t>
            </a:r>
            <a:r>
              <a:rPr lang="en-US" altLang="ko-KR" sz="4400" smtClean="0">
                <a:solidFill>
                  <a:schemeClr val="bg1"/>
                </a:solidFill>
                <a:latin typeface="나눔고딕" panose="020D0604000000000000" pitchFamily="50" charset="-127"/>
                <a:ea typeface="나눔고딕" panose="020D0604000000000000" pitchFamily="50" charset="-127"/>
              </a:rPr>
              <a:t>, </a:t>
            </a:r>
            <a:r>
              <a:rPr lang="ko-KR" altLang="en-US" sz="4400" smtClean="0">
                <a:solidFill>
                  <a:schemeClr val="bg1"/>
                </a:solidFill>
                <a:latin typeface="나눔고딕" panose="020D0604000000000000" pitchFamily="50" charset="-127"/>
                <a:ea typeface="나눔고딕" panose="020D0604000000000000" pitchFamily="50" charset="-127"/>
              </a:rPr>
              <a:t>김경호</a:t>
            </a:r>
            <a:r>
              <a:rPr lang="en-US" altLang="ko-KR" sz="4400" smtClean="0">
                <a:solidFill>
                  <a:schemeClr val="bg1"/>
                </a:solidFill>
                <a:latin typeface="나눔고딕" panose="020D0604000000000000" pitchFamily="50" charset="-127"/>
                <a:ea typeface="나눔고딕" panose="020D0604000000000000" pitchFamily="50" charset="-127"/>
              </a:rPr>
              <a:t>, </a:t>
            </a:r>
            <a:r>
              <a:rPr lang="ko-KR" altLang="en-US" sz="4400" smtClean="0">
                <a:solidFill>
                  <a:schemeClr val="bg1"/>
                </a:solidFill>
                <a:latin typeface="나눔고딕" panose="020D0604000000000000" pitchFamily="50" charset="-127"/>
                <a:ea typeface="나눔고딕" panose="020D0604000000000000" pitchFamily="50" charset="-127"/>
              </a:rPr>
              <a:t>김현준</a:t>
            </a:r>
            <a:endParaRPr lang="ko-KR" altLang="en-US" sz="2400">
              <a:latin typeface="나눔고딕" panose="020D0604000000000000" pitchFamily="50" charset="-127"/>
              <a:ea typeface="나눔고딕" panose="020D0604000000000000" pitchFamily="50" charset="-127"/>
            </a:endParaRPr>
          </a:p>
        </p:txBody>
      </p:sp>
      <p:sp>
        <p:nvSpPr>
          <p:cNvPr id="11" name="직사각형 10"/>
          <p:cNvSpPr/>
          <p:nvPr/>
        </p:nvSpPr>
        <p:spPr>
          <a:xfrm>
            <a:off x="1" y="3157401"/>
            <a:ext cx="18000662" cy="2653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24" name="AutoShape 4" descr="gasoline iconì ëí ì´ë¯¸ì§ ê²ìê²°ê³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직사각형 11"/>
          <p:cNvSpPr/>
          <p:nvPr/>
        </p:nvSpPr>
        <p:spPr>
          <a:xfrm>
            <a:off x="-8928" y="43944152"/>
            <a:ext cx="18000662" cy="105512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5" name="TextBox 4"/>
          <p:cNvSpPr txBox="1"/>
          <p:nvPr/>
        </p:nvSpPr>
        <p:spPr>
          <a:xfrm>
            <a:off x="112992" y="44074872"/>
            <a:ext cx="4937759" cy="830997"/>
          </a:xfrm>
          <a:prstGeom prst="rect">
            <a:avLst/>
          </a:prstGeom>
          <a:noFill/>
        </p:spPr>
        <p:txBody>
          <a:bodyPr wrap="square" rtlCol="0">
            <a:spAutoFit/>
          </a:bodyPr>
          <a:lstStyle/>
          <a:p>
            <a:pPr algn="ctr"/>
            <a:r>
              <a:rPr lang="en-US" altLang="ko-KR" sz="4800" b="1" smtClean="0">
                <a:solidFill>
                  <a:schemeClr val="bg1"/>
                </a:solidFill>
                <a:latin typeface="나눔고딕" panose="020D0604000000000000" pitchFamily="50" charset="-127"/>
                <a:ea typeface="나눔고딕" panose="020D0604000000000000" pitchFamily="50" charset="-127"/>
              </a:rPr>
              <a:t>TEAM DESMO</a:t>
            </a:r>
            <a:endParaRPr lang="ko-KR" altLang="en-US" sz="4800" b="1">
              <a:solidFill>
                <a:schemeClr val="bg1"/>
              </a:solidFill>
              <a:latin typeface="나눔고딕" panose="020D0604000000000000" pitchFamily="50" charset="-127"/>
              <a:ea typeface="나눔고딕" panose="020D0604000000000000" pitchFamily="50" charset="-127"/>
            </a:endParaRPr>
          </a:p>
        </p:txBody>
      </p:sp>
      <p:sp>
        <p:nvSpPr>
          <p:cNvPr id="13" name="TextBox 12"/>
          <p:cNvSpPr txBox="1"/>
          <p:nvPr/>
        </p:nvSpPr>
        <p:spPr>
          <a:xfrm>
            <a:off x="11826041" y="44061381"/>
            <a:ext cx="6043773" cy="830997"/>
          </a:xfrm>
          <a:prstGeom prst="rect">
            <a:avLst/>
          </a:prstGeom>
          <a:noFill/>
        </p:spPr>
        <p:txBody>
          <a:bodyPr wrap="square" rtlCol="0">
            <a:spAutoFit/>
          </a:bodyPr>
          <a:lstStyle/>
          <a:p>
            <a:pPr algn="ctr"/>
            <a:r>
              <a:rPr lang="en-US" altLang="ko-KR" sz="4800" b="1" smtClean="0">
                <a:solidFill>
                  <a:schemeClr val="bg1"/>
                </a:solidFill>
                <a:latin typeface="나눔고딕" panose="020D0604000000000000" pitchFamily="50" charset="-127"/>
                <a:ea typeface="나눔고딕" panose="020D0604000000000000" pitchFamily="50" charset="-127"/>
              </a:rPr>
              <a:t>LINE x Blockchain</a:t>
            </a:r>
            <a:endParaRPr lang="ko-KR" altLang="en-US" sz="4800" b="1">
              <a:solidFill>
                <a:schemeClr val="bg1"/>
              </a:solidFill>
              <a:latin typeface="나눔고딕" panose="020D0604000000000000" pitchFamily="50" charset="-127"/>
              <a:ea typeface="나눔고딕" panose="020D0604000000000000" pitchFamily="50" charset="-127"/>
            </a:endParaRPr>
          </a:p>
        </p:txBody>
      </p:sp>
      <p:sp>
        <p:nvSpPr>
          <p:cNvPr id="117" name="직사각형 116"/>
          <p:cNvSpPr/>
          <p:nvPr/>
        </p:nvSpPr>
        <p:spPr>
          <a:xfrm>
            <a:off x="0" y="38579443"/>
            <a:ext cx="18000662" cy="5439623"/>
          </a:xfrm>
          <a:prstGeom prst="rect">
            <a:avLst/>
          </a:prstGeom>
          <a:solidFill>
            <a:srgbClr val="E5E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120" name="직사각형 119"/>
          <p:cNvSpPr/>
          <p:nvPr/>
        </p:nvSpPr>
        <p:spPr>
          <a:xfrm>
            <a:off x="-8928" y="43772186"/>
            <a:ext cx="18009590" cy="274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133" name="직사각형 132"/>
          <p:cNvSpPr/>
          <p:nvPr/>
        </p:nvSpPr>
        <p:spPr>
          <a:xfrm>
            <a:off x="-8928" y="37347723"/>
            <a:ext cx="3078480" cy="1231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mtClean="0">
                <a:solidFill>
                  <a:schemeClr val="bg1"/>
                </a:solidFill>
                <a:latin typeface="나눔고딕" panose="020D0604000000000000" pitchFamily="50" charset="-127"/>
                <a:ea typeface="나눔고딕" panose="020D0604000000000000" pitchFamily="50" charset="-127"/>
              </a:rPr>
              <a:t>3. </a:t>
            </a:r>
            <a:r>
              <a:rPr lang="ko-KR" altLang="en-US" sz="5400" b="1">
                <a:solidFill>
                  <a:schemeClr val="bg1"/>
                </a:solidFill>
                <a:latin typeface="나눔고딕" panose="020D0604000000000000" pitchFamily="50" charset="-127"/>
                <a:ea typeface="나눔고딕" panose="020D0604000000000000" pitchFamily="50" charset="-127"/>
              </a:rPr>
              <a:t>결</a:t>
            </a:r>
            <a:r>
              <a:rPr lang="ko-KR" altLang="en-US" sz="5400" b="1" smtClean="0">
                <a:solidFill>
                  <a:schemeClr val="bg1"/>
                </a:solidFill>
                <a:latin typeface="나눔고딕" panose="020D0604000000000000" pitchFamily="50" charset="-127"/>
                <a:ea typeface="나눔고딕" panose="020D0604000000000000" pitchFamily="50" charset="-127"/>
              </a:rPr>
              <a:t> 론</a:t>
            </a:r>
            <a:endParaRPr lang="ko-KR" altLang="en-US" sz="5400" b="1">
              <a:solidFill>
                <a:schemeClr val="bg1"/>
              </a:solidFill>
              <a:latin typeface="나눔고딕" panose="020D0604000000000000" pitchFamily="50" charset="-127"/>
              <a:ea typeface="나눔고딕" panose="020D0604000000000000" pitchFamily="50" charset="-127"/>
            </a:endParaRPr>
          </a:p>
        </p:txBody>
      </p:sp>
      <p:grpSp>
        <p:nvGrpSpPr>
          <p:cNvPr id="40" name="그룹 39"/>
          <p:cNvGrpSpPr/>
          <p:nvPr/>
        </p:nvGrpSpPr>
        <p:grpSpPr>
          <a:xfrm>
            <a:off x="0" y="4073928"/>
            <a:ext cx="18000662" cy="32378729"/>
            <a:chOff x="0" y="3769128"/>
            <a:chExt cx="18000662" cy="32378729"/>
          </a:xfrm>
        </p:grpSpPr>
        <p:sp>
          <p:nvSpPr>
            <p:cNvPr id="22" name="직사각형 21"/>
            <p:cNvSpPr/>
            <p:nvPr/>
          </p:nvSpPr>
          <p:spPr>
            <a:xfrm>
              <a:off x="0" y="4991402"/>
              <a:ext cx="18000662" cy="31156455"/>
            </a:xfrm>
            <a:prstGeom prst="rect">
              <a:avLst/>
            </a:prstGeom>
            <a:solidFill>
              <a:srgbClr val="E5E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anose="020D0604000000000000" pitchFamily="50" charset="-127"/>
                <a:ea typeface="나눔고딕" panose="020D0604000000000000" pitchFamily="50" charset="-127"/>
              </a:endParaRPr>
            </a:p>
          </p:txBody>
        </p:sp>
        <p:sp>
          <p:nvSpPr>
            <p:cNvPr id="183" name="직사각형 182"/>
            <p:cNvSpPr/>
            <p:nvPr/>
          </p:nvSpPr>
          <p:spPr>
            <a:xfrm>
              <a:off x="300097" y="31930658"/>
              <a:ext cx="8335490" cy="3487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292222" y="5578399"/>
              <a:ext cx="8351245" cy="6980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0" y="3769128"/>
              <a:ext cx="3078480" cy="1231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a:solidFill>
                    <a:schemeClr val="bg1"/>
                  </a:solidFill>
                  <a:latin typeface="나눔고딕" panose="020D0604000000000000" pitchFamily="50" charset="-127"/>
                  <a:ea typeface="나눔고딕" panose="020D0604000000000000" pitchFamily="50" charset="-127"/>
                </a:rPr>
                <a:t>2</a:t>
              </a:r>
              <a:r>
                <a:rPr lang="en-US" altLang="ko-KR" sz="5400" b="1" smtClean="0">
                  <a:solidFill>
                    <a:schemeClr val="bg1"/>
                  </a:solidFill>
                  <a:latin typeface="나눔고딕" panose="020D0604000000000000" pitchFamily="50" charset="-127"/>
                  <a:ea typeface="나눔고딕" panose="020D0604000000000000" pitchFamily="50" charset="-127"/>
                </a:rPr>
                <a:t>. </a:t>
              </a:r>
              <a:r>
                <a:rPr lang="ko-KR" altLang="en-US" sz="5400" b="1">
                  <a:solidFill>
                    <a:schemeClr val="bg1"/>
                  </a:solidFill>
                  <a:latin typeface="나눔고딕" panose="020D0604000000000000" pitchFamily="50" charset="-127"/>
                  <a:ea typeface="나눔고딕" panose="020D0604000000000000" pitchFamily="50" charset="-127"/>
                </a:rPr>
                <a:t>본</a:t>
              </a:r>
              <a:r>
                <a:rPr lang="ko-KR" altLang="en-US" sz="5400" b="1" smtClean="0">
                  <a:solidFill>
                    <a:schemeClr val="bg1"/>
                  </a:solidFill>
                  <a:latin typeface="나눔고딕" panose="020D0604000000000000" pitchFamily="50" charset="-127"/>
                  <a:ea typeface="나눔고딕" panose="020D0604000000000000" pitchFamily="50" charset="-127"/>
                </a:rPr>
                <a:t> 론</a:t>
              </a:r>
              <a:endParaRPr lang="ko-KR" altLang="en-US" sz="5400" b="1">
                <a:solidFill>
                  <a:schemeClr val="bg1"/>
                </a:solidFill>
                <a:latin typeface="나눔고딕" panose="020D0604000000000000" pitchFamily="50" charset="-127"/>
                <a:ea typeface="나눔고딕" panose="020D0604000000000000" pitchFamily="50" charset="-127"/>
              </a:endParaRPr>
            </a:p>
          </p:txBody>
        </p:sp>
        <p:sp>
          <p:nvSpPr>
            <p:cNvPr id="65" name="* 주유소 내에서 기름의 성분 변조가 불가능한 시스템…"/>
            <p:cNvSpPr txBox="1">
              <a:spLocks/>
            </p:cNvSpPr>
            <p:nvPr/>
          </p:nvSpPr>
          <p:spPr>
            <a:xfrm>
              <a:off x="589912" y="6323891"/>
              <a:ext cx="7494907" cy="1727225"/>
            </a:xfrm>
            <a:prstGeom prst="rect">
              <a:avLst/>
            </a:prstGeom>
            <a:ln w="25400">
              <a:solidFill>
                <a:srgbClr val="FF0000"/>
              </a:solidFill>
            </a:ln>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lnSpc>
                  <a:spcPct val="150000"/>
                </a:lnSpc>
                <a:defRPr sz="2500"/>
              </a:pPr>
              <a:r>
                <a:rPr lang="ko-KR" altLang="en-US" sz="1800" smtClean="0">
                  <a:latin typeface="나눔고딕" panose="020D0604000000000000" pitchFamily="50" charset="-127"/>
                  <a:ea typeface="나눔고딕" panose="020D0604000000000000" pitchFamily="50" charset="-127"/>
                </a:rPr>
                <a:t>* 주유소 내에서 </a:t>
              </a:r>
              <a:r>
                <a:rPr lang="ko-KR" altLang="en-US" sz="2000" smtClean="0">
                  <a:solidFill>
                    <a:srgbClr val="FF0000"/>
                  </a:solidFill>
                  <a:latin typeface="나눔고딕" panose="020D0604000000000000" pitchFamily="50" charset="-127"/>
                  <a:ea typeface="나눔고딕" panose="020D0604000000000000" pitchFamily="50" charset="-127"/>
                </a:rPr>
                <a:t>기름의 성분 변조</a:t>
              </a:r>
              <a:r>
                <a:rPr lang="ko-KR" altLang="en-US" sz="1800" smtClean="0">
                  <a:latin typeface="나눔고딕" panose="020D0604000000000000" pitchFamily="50" charset="-127"/>
                  <a:ea typeface="나눔고딕" panose="020D0604000000000000" pitchFamily="50" charset="-127"/>
                </a:rPr>
                <a:t>가 불가능한 시스템</a:t>
              </a:r>
            </a:p>
            <a:p>
              <a:pPr algn="ctr">
                <a:lnSpc>
                  <a:spcPct val="150000"/>
                </a:lnSpc>
                <a:defRPr sz="2500"/>
              </a:pPr>
              <a:r>
                <a:rPr lang="ko-KR" altLang="en-US" sz="1800" smtClean="0">
                  <a:latin typeface="나눔고딕" panose="020D0604000000000000" pitchFamily="50" charset="-127"/>
                  <a:ea typeface="나눔고딕" panose="020D0604000000000000" pitchFamily="50" charset="-127"/>
                </a:rPr>
                <a:t>* 주유소 내에서 </a:t>
              </a:r>
              <a:r>
                <a:rPr lang="ko-KR" altLang="en-US" sz="2000" smtClean="0">
                  <a:solidFill>
                    <a:srgbClr val="FF0000"/>
                  </a:solidFill>
                  <a:latin typeface="나눔고딕" panose="020D0604000000000000" pitchFamily="50" charset="-127"/>
                  <a:ea typeface="나눔고딕" panose="020D0604000000000000" pitchFamily="50" charset="-127"/>
                </a:rPr>
                <a:t>주유량의 변조</a:t>
              </a:r>
              <a:r>
                <a:rPr lang="ko-KR" altLang="en-US" sz="1800" smtClean="0">
                  <a:latin typeface="나눔고딕" panose="020D0604000000000000" pitchFamily="50" charset="-127"/>
                  <a:ea typeface="나눔고딕" panose="020D0604000000000000" pitchFamily="50" charset="-127"/>
                </a:rPr>
                <a:t>가 불가능한 시스템</a:t>
              </a:r>
              <a:endParaRPr lang="ko-KR" altLang="en-US" sz="1800">
                <a:latin typeface="나눔고딕" panose="020D0604000000000000" pitchFamily="50" charset="-127"/>
                <a:ea typeface="나눔고딕" panose="020D0604000000000000" pitchFamily="50" charset="-127"/>
              </a:endParaRPr>
            </a:p>
          </p:txBody>
        </p:sp>
        <p:grpSp>
          <p:nvGrpSpPr>
            <p:cNvPr id="3" name="그룹 2"/>
            <p:cNvGrpSpPr/>
            <p:nvPr/>
          </p:nvGrpSpPr>
          <p:grpSpPr>
            <a:xfrm>
              <a:off x="590851" y="8990443"/>
              <a:ext cx="7753986" cy="3232265"/>
              <a:chOff x="4603685" y="10808393"/>
              <a:chExt cx="10296371" cy="4331515"/>
            </a:xfrm>
          </p:grpSpPr>
          <p:sp>
            <p:nvSpPr>
              <p:cNvPr id="66" name="Rectangle"/>
              <p:cNvSpPr/>
              <p:nvPr/>
            </p:nvSpPr>
            <p:spPr>
              <a:xfrm>
                <a:off x="4603685" y="10808393"/>
                <a:ext cx="10296371" cy="4331515"/>
              </a:xfrm>
              <a:prstGeom prst="rect">
                <a:avLst/>
              </a:prstGeom>
              <a:ln w="25400">
                <a:solidFill>
                  <a:srgbClr val="00B050"/>
                </a:solidFill>
                <a:miter lim="400000"/>
              </a:ln>
            </p:spPr>
            <p:txBody>
              <a:bodyPr lIns="50800" tIns="50800" rIns="50800" bIns="50800" anchor="ctr"/>
              <a:lstStyle/>
              <a:p>
                <a:pPr algn="ctr">
                  <a:defRPr sz="2200" b="0">
                    <a:solidFill>
                      <a:srgbClr val="FFFFFF"/>
                    </a:solidFill>
                    <a:latin typeface="+mn-lt"/>
                    <a:ea typeface="+mn-ea"/>
                    <a:cs typeface="+mn-cs"/>
                    <a:sym typeface="Helvetica Neue Medium"/>
                  </a:defRPr>
                </a:pPr>
                <a:endParaRPr sz="2000"/>
              </a:p>
            </p:txBody>
          </p:sp>
          <p:sp>
            <p:nvSpPr>
              <p:cNvPr id="67" name="기름 탱크의 성분 데이터…"/>
              <p:cNvSpPr txBox="1"/>
              <p:nvPr/>
            </p:nvSpPr>
            <p:spPr>
              <a:xfrm>
                <a:off x="5267594" y="11373133"/>
                <a:ext cx="8968552" cy="2885397"/>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p>
                <a:pPr algn="ctr" defTabSz="479044">
                  <a:lnSpc>
                    <a:spcPct val="110000"/>
                  </a:lnSpc>
                  <a:defRPr sz="2460">
                    <a:solidFill>
                      <a:schemeClr val="accent5">
                        <a:hueOff val="-82419"/>
                        <a:satOff val="-9513"/>
                        <a:lumOff val="-16343"/>
                      </a:schemeClr>
                    </a:solidFill>
                  </a:defRPr>
                </a:pPr>
                <a:r>
                  <a:rPr sz="1800">
                    <a:solidFill>
                      <a:srgbClr val="FF0000"/>
                    </a:solidFill>
                    <a:latin typeface="나눔고딕" panose="020D0604000000000000" pitchFamily="50" charset="-127"/>
                    <a:ea typeface="나눔고딕" panose="020D0604000000000000" pitchFamily="50" charset="-127"/>
                  </a:rPr>
                  <a:t>기름 탱크의 성분 데이터</a:t>
                </a:r>
              </a:p>
              <a:p>
                <a:pPr algn="ctr" defTabSz="479044">
                  <a:lnSpc>
                    <a:spcPct val="110000"/>
                  </a:lnSpc>
                  <a:defRPr sz="2050" b="0">
                    <a:latin typeface="+mn-lt"/>
                    <a:ea typeface="+mn-ea"/>
                    <a:cs typeface="+mn-cs"/>
                    <a:sym typeface="Helvetica Neue Medium"/>
                  </a:defRPr>
                </a:pPr>
                <a:r>
                  <a:rPr sz="1800">
                    <a:latin typeface="나눔고딕" panose="020D0604000000000000" pitchFamily="50" charset="-127"/>
                    <a:ea typeface="나눔고딕" panose="020D0604000000000000" pitchFamily="50" charset="-127"/>
                  </a:rPr>
                  <a:t>기름에 불순물이 섞여 있는지를 판별해주는 용도</a:t>
                </a:r>
              </a:p>
              <a:p>
                <a:pPr algn="ctr" defTabSz="479044">
                  <a:lnSpc>
                    <a:spcPct val="110000"/>
                  </a:lnSpc>
                  <a:defRPr sz="2050" b="0">
                    <a:latin typeface="+mn-lt"/>
                    <a:ea typeface="+mn-ea"/>
                    <a:cs typeface="+mn-cs"/>
                    <a:sym typeface="Helvetica Neue Medium"/>
                  </a:defRPr>
                </a:pPr>
                <a:endParaRPr sz="1800">
                  <a:latin typeface="나눔고딕" panose="020D0604000000000000" pitchFamily="50" charset="-127"/>
                  <a:ea typeface="나눔고딕" panose="020D0604000000000000" pitchFamily="50" charset="-127"/>
                </a:endParaRPr>
              </a:p>
              <a:p>
                <a:pPr algn="ctr" defTabSz="479044">
                  <a:lnSpc>
                    <a:spcPct val="110000"/>
                  </a:lnSpc>
                  <a:defRPr sz="2460">
                    <a:solidFill>
                      <a:schemeClr val="accent5">
                        <a:hueOff val="-82419"/>
                        <a:satOff val="-9513"/>
                        <a:lumOff val="-16343"/>
                      </a:schemeClr>
                    </a:solidFill>
                  </a:defRPr>
                </a:pPr>
                <a:r>
                  <a:rPr sz="1800">
                    <a:solidFill>
                      <a:srgbClr val="FF0000"/>
                    </a:solidFill>
                    <a:latin typeface="나눔고딕" panose="020D0604000000000000" pitchFamily="50" charset="-127"/>
                    <a:ea typeface="나눔고딕" panose="020D0604000000000000" pitchFamily="50" charset="-127"/>
                  </a:rPr>
                  <a:t>기름 탱크의 기름 잔량 데이터</a:t>
                </a:r>
              </a:p>
              <a:p>
                <a:pPr algn="ctr" defTabSz="479044">
                  <a:lnSpc>
                    <a:spcPct val="110000"/>
                  </a:lnSpc>
                  <a:defRPr sz="2050" b="0">
                    <a:latin typeface="+mn-lt"/>
                    <a:ea typeface="+mn-ea"/>
                    <a:cs typeface="+mn-cs"/>
                    <a:sym typeface="Helvetica Neue Medium"/>
                  </a:defRPr>
                </a:pPr>
                <a:r>
                  <a:rPr sz="1800">
                    <a:latin typeface="나눔고딕" panose="020D0604000000000000" pitchFamily="50" charset="-127"/>
                    <a:ea typeface="나눔고딕" panose="020D0604000000000000" pitchFamily="50" charset="-127"/>
                  </a:rPr>
                  <a:t>주유기에서 빠져나간 기름양과 탱크 내 남은 잔량을 비교해주는 용도</a:t>
                </a:r>
              </a:p>
              <a:p>
                <a:pPr algn="ctr" defTabSz="479044">
                  <a:lnSpc>
                    <a:spcPct val="110000"/>
                  </a:lnSpc>
                  <a:defRPr sz="2050" b="0">
                    <a:latin typeface="+mn-lt"/>
                    <a:ea typeface="+mn-ea"/>
                    <a:cs typeface="+mn-cs"/>
                    <a:sym typeface="Helvetica Neue Medium"/>
                  </a:defRPr>
                </a:pPr>
                <a:endParaRPr sz="1800">
                  <a:latin typeface="나눔고딕" panose="020D0604000000000000" pitchFamily="50" charset="-127"/>
                  <a:ea typeface="나눔고딕" panose="020D0604000000000000" pitchFamily="50" charset="-127"/>
                </a:endParaRPr>
              </a:p>
              <a:p>
                <a:pPr algn="ctr" defTabSz="479044">
                  <a:lnSpc>
                    <a:spcPct val="110000"/>
                  </a:lnSpc>
                  <a:defRPr sz="2460">
                    <a:solidFill>
                      <a:schemeClr val="accent5">
                        <a:hueOff val="-82419"/>
                        <a:satOff val="-9513"/>
                        <a:lumOff val="-16343"/>
                      </a:schemeClr>
                    </a:solidFill>
                  </a:defRPr>
                </a:pPr>
                <a:r>
                  <a:rPr sz="1800">
                    <a:solidFill>
                      <a:srgbClr val="FF0000"/>
                    </a:solidFill>
                    <a:latin typeface="나눔고딕" panose="020D0604000000000000" pitchFamily="50" charset="-127"/>
                    <a:ea typeface="나눔고딕" panose="020D0604000000000000" pitchFamily="50" charset="-127"/>
                  </a:rPr>
                  <a:t>주유기에서 빠져나간 주유량 데이터</a:t>
                </a:r>
              </a:p>
              <a:p>
                <a:pPr algn="ctr" defTabSz="479044">
                  <a:lnSpc>
                    <a:spcPct val="110000"/>
                  </a:lnSpc>
                  <a:defRPr sz="2050" b="0">
                    <a:latin typeface="+mn-lt"/>
                    <a:ea typeface="+mn-ea"/>
                    <a:cs typeface="+mn-cs"/>
                    <a:sym typeface="Helvetica Neue Medium"/>
                  </a:defRPr>
                </a:pPr>
                <a:r>
                  <a:rPr sz="1800">
                    <a:latin typeface="나눔고딕" panose="020D0604000000000000" pitchFamily="50" charset="-127"/>
                    <a:ea typeface="나눔고딕" panose="020D0604000000000000" pitchFamily="50" charset="-127"/>
                  </a:rPr>
                  <a:t>주유기에서 빠져나간 기름양과 탱크 내 남은 잔량을 비교해주는 용도</a:t>
                </a:r>
              </a:p>
            </p:txBody>
          </p:sp>
        </p:grpSp>
        <p:sp>
          <p:nvSpPr>
            <p:cNvPr id="68" name="스마트컨트랙트에 반영되는 데이터"/>
            <p:cNvSpPr txBox="1"/>
            <p:nvPr/>
          </p:nvSpPr>
          <p:spPr>
            <a:xfrm>
              <a:off x="1776163" y="8192506"/>
              <a:ext cx="5383362" cy="77575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a:defRPr sz="3000" b="0">
                  <a:solidFill>
                    <a:schemeClr val="accent3">
                      <a:hueOff val="914337"/>
                      <a:satOff val="31515"/>
                      <a:lumOff val="-30790"/>
                    </a:schemeClr>
                  </a:solidFill>
                  <a:latin typeface="+mn-lt"/>
                  <a:ea typeface="+mn-ea"/>
                  <a:cs typeface="+mn-cs"/>
                  <a:sym typeface="Helvetica Neue Medium"/>
                </a:defRPr>
              </a:lvl1pPr>
            </a:lstStyle>
            <a:p>
              <a:pPr algn="ctr"/>
              <a:r>
                <a:rPr sz="2800" b="1" dirty="0" err="1">
                  <a:solidFill>
                    <a:srgbClr val="00B050"/>
                  </a:solidFill>
                  <a:latin typeface="나눔고딕" panose="020D0604000000000000" pitchFamily="50" charset="-127"/>
                  <a:ea typeface="나눔고딕" panose="020D0604000000000000" pitchFamily="50" charset="-127"/>
                </a:rPr>
                <a:t>스마트컨트랙트에</a:t>
              </a:r>
              <a:r>
                <a:rPr sz="2800" b="1" dirty="0">
                  <a:solidFill>
                    <a:srgbClr val="00B050"/>
                  </a:solidFill>
                  <a:latin typeface="나눔고딕" panose="020D0604000000000000" pitchFamily="50" charset="-127"/>
                  <a:ea typeface="나눔고딕" panose="020D0604000000000000" pitchFamily="50" charset="-127"/>
                </a:rPr>
                <a:t> </a:t>
              </a:r>
              <a:r>
                <a:rPr sz="2800" b="1" dirty="0" err="1">
                  <a:solidFill>
                    <a:srgbClr val="00B050"/>
                  </a:solidFill>
                  <a:latin typeface="나눔고딕" panose="020D0604000000000000" pitchFamily="50" charset="-127"/>
                  <a:ea typeface="나눔고딕" panose="020D0604000000000000" pitchFamily="50" charset="-127"/>
                </a:rPr>
                <a:t>반영되는</a:t>
              </a:r>
              <a:r>
                <a:rPr sz="2800" b="1" dirty="0">
                  <a:solidFill>
                    <a:srgbClr val="00B050"/>
                  </a:solidFill>
                  <a:latin typeface="나눔고딕" panose="020D0604000000000000" pitchFamily="50" charset="-127"/>
                  <a:ea typeface="나눔고딕" panose="020D0604000000000000" pitchFamily="50" charset="-127"/>
                </a:rPr>
                <a:t> </a:t>
              </a:r>
              <a:r>
                <a:rPr sz="2800" b="1" dirty="0" err="1">
                  <a:solidFill>
                    <a:srgbClr val="00B050"/>
                  </a:solidFill>
                  <a:latin typeface="나눔고딕" panose="020D0604000000000000" pitchFamily="50" charset="-127"/>
                  <a:ea typeface="나눔고딕" panose="020D0604000000000000" pitchFamily="50" charset="-127"/>
                </a:rPr>
                <a:t>데이터</a:t>
              </a:r>
              <a:endParaRPr sz="2800" b="1" dirty="0">
                <a:solidFill>
                  <a:srgbClr val="00B050"/>
                </a:solidFill>
                <a:latin typeface="나눔고딕" panose="020D0604000000000000" pitchFamily="50" charset="-127"/>
                <a:ea typeface="나눔고딕" panose="020D0604000000000000" pitchFamily="50" charset="-127"/>
              </a:endParaRPr>
            </a:p>
          </p:txBody>
        </p:sp>
        <p:sp>
          <p:nvSpPr>
            <p:cNvPr id="71" name="시스템 목적"/>
            <p:cNvSpPr txBox="1"/>
            <p:nvPr/>
          </p:nvSpPr>
          <p:spPr>
            <a:xfrm>
              <a:off x="3346840" y="5590648"/>
              <a:ext cx="2242007" cy="775751"/>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3000" b="0">
                  <a:solidFill>
                    <a:schemeClr val="accent5">
                      <a:hueOff val="-82419"/>
                      <a:satOff val="-9513"/>
                      <a:lumOff val="-16343"/>
                    </a:schemeClr>
                  </a:solidFill>
                  <a:latin typeface="+mn-lt"/>
                  <a:ea typeface="+mn-ea"/>
                  <a:cs typeface="+mn-cs"/>
                  <a:sym typeface="Helvetica Neue Medium"/>
                </a:defRPr>
              </a:lvl1pPr>
            </a:lstStyle>
            <a:p>
              <a:pPr algn="ctr"/>
              <a:r>
                <a:rPr sz="2800" b="1">
                  <a:solidFill>
                    <a:srgbClr val="FF0000"/>
                  </a:solidFill>
                  <a:latin typeface="나눔고딕" panose="020D0604000000000000" pitchFamily="50" charset="-127"/>
                  <a:ea typeface="나눔고딕" panose="020D0604000000000000" pitchFamily="50" charset="-127"/>
                </a:rPr>
                <a:t>시스템 목적</a:t>
              </a:r>
            </a:p>
          </p:txBody>
        </p:sp>
        <p:sp>
          <p:nvSpPr>
            <p:cNvPr id="2" name="직사각형 1"/>
            <p:cNvSpPr/>
            <p:nvPr/>
          </p:nvSpPr>
          <p:spPr>
            <a:xfrm>
              <a:off x="292220" y="12876971"/>
              <a:ext cx="8351245" cy="4257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시스템 구성"/>
            <p:cNvSpPr txBox="1"/>
            <p:nvPr/>
          </p:nvSpPr>
          <p:spPr>
            <a:xfrm>
              <a:off x="366256" y="12883677"/>
              <a:ext cx="8203172" cy="857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000" b="0">
                  <a:latin typeface="+mn-lt"/>
                  <a:ea typeface="+mn-ea"/>
                  <a:cs typeface="+mn-cs"/>
                  <a:sym typeface="Helvetica Neue Medium"/>
                </a:defRPr>
              </a:lvl1pPr>
            </a:lstStyle>
            <a:p>
              <a:pPr algn="ctr"/>
              <a:r>
                <a:rPr sz="2800" b="1" dirty="0" err="1">
                  <a:solidFill>
                    <a:srgbClr val="5B9BD5"/>
                  </a:solidFill>
                  <a:latin typeface="나눔고딕" panose="020D0604000000000000" pitchFamily="50" charset="-127"/>
                  <a:ea typeface="나눔고딕" panose="020D0604000000000000" pitchFamily="50" charset="-127"/>
                </a:rPr>
                <a:t>시스템</a:t>
              </a:r>
              <a:r>
                <a:rPr sz="2800" b="1" dirty="0">
                  <a:solidFill>
                    <a:srgbClr val="5B9BD5"/>
                  </a:solidFill>
                  <a:latin typeface="나눔고딕" panose="020D0604000000000000" pitchFamily="50" charset="-127"/>
                  <a:ea typeface="나눔고딕" panose="020D0604000000000000" pitchFamily="50" charset="-127"/>
                </a:rPr>
                <a:t> </a:t>
              </a:r>
              <a:r>
                <a:rPr sz="2800" b="1" dirty="0" err="1">
                  <a:solidFill>
                    <a:srgbClr val="5B9BD5"/>
                  </a:solidFill>
                  <a:latin typeface="나눔고딕" panose="020D0604000000000000" pitchFamily="50" charset="-127"/>
                  <a:ea typeface="나눔고딕" panose="020D0604000000000000" pitchFamily="50" charset="-127"/>
                </a:rPr>
                <a:t>구성</a:t>
              </a:r>
              <a:endParaRPr sz="2800" b="1" dirty="0">
                <a:solidFill>
                  <a:srgbClr val="5B9BD5"/>
                </a:solidFill>
                <a:latin typeface="나눔고딕" panose="020D0604000000000000" pitchFamily="50" charset="-127"/>
                <a:ea typeface="나눔고딕" panose="020D0604000000000000" pitchFamily="50" charset="-127"/>
              </a:endParaRPr>
            </a:p>
          </p:txBody>
        </p:sp>
        <p:graphicFrame>
          <p:nvGraphicFramePr>
            <p:cNvPr id="73" name="Table"/>
            <p:cNvGraphicFramePr/>
            <p:nvPr>
              <p:extLst>
                <p:ext uri="{D42A27DB-BD31-4B8C-83A1-F6EECF244321}">
                  <p14:modId xmlns:p14="http://schemas.microsoft.com/office/powerpoint/2010/main" val="355432350"/>
                </p:ext>
              </p:extLst>
            </p:nvPr>
          </p:nvGraphicFramePr>
          <p:xfrm>
            <a:off x="413263" y="13681634"/>
            <a:ext cx="8109158" cy="3215538"/>
          </p:xfrm>
          <a:graphic>
            <a:graphicData uri="http://schemas.openxmlformats.org/drawingml/2006/table">
              <a:tbl>
                <a:tblPr>
                  <a:tableStyleId>{BC89EF96-8CEA-46FF-86C4-4CE0E7609802}</a:tableStyleId>
                </a:tblPr>
                <a:tblGrid>
                  <a:gridCol w="2768651">
                    <a:extLst>
                      <a:ext uri="{9D8B030D-6E8A-4147-A177-3AD203B41FA5}">
                        <a16:colId xmlns:a16="http://schemas.microsoft.com/office/drawing/2014/main" val="20000"/>
                      </a:ext>
                    </a:extLst>
                  </a:gridCol>
                  <a:gridCol w="5340507">
                    <a:extLst>
                      <a:ext uri="{9D8B030D-6E8A-4147-A177-3AD203B41FA5}">
                        <a16:colId xmlns:a16="http://schemas.microsoft.com/office/drawing/2014/main" val="20001"/>
                      </a:ext>
                    </a:extLst>
                  </a:gridCol>
                </a:tblGrid>
                <a:tr h="1071846">
                  <a:tc>
                    <a:txBody>
                      <a:bodyPr/>
                      <a:lstStyle/>
                      <a:p>
                        <a:pPr algn="ctr" defTabSz="914400">
                          <a:defRPr sz="1800"/>
                        </a:pPr>
                        <a:r>
                          <a:rPr sz="1900">
                            <a:sym typeface="Helvetica Neue"/>
                          </a:rPr>
                          <a:t>블록체인 형태</a:t>
                        </a:r>
                        <a:endParaRPr sz="1900" b="0">
                          <a:latin typeface="나눔고딕" panose="020D0604000000000000" pitchFamily="50" charset="-127"/>
                          <a:ea typeface="나눔고딕" panose="020D0604000000000000" pitchFamily="50" charset="-127"/>
                          <a:sym typeface="Helvetica Neue"/>
                        </a:endParaRPr>
                      </a:p>
                    </a:txBody>
                    <a:tcPr marL="43861" marR="43861" marT="43861" marB="43861" anchor="ctr" horzOverflow="overflow"/>
                  </a:tc>
                  <a:tc>
                    <a:txBody>
                      <a:bodyPr/>
                      <a:lstStyle/>
                      <a:p>
                        <a:pPr algn="ctr" defTabSz="914400">
                          <a:defRPr sz="1800"/>
                        </a:pPr>
                        <a:r>
                          <a:rPr lang="ko-KR" altLang="en-US" sz="1900" smtClean="0">
                            <a:sym typeface="Helvetica Neue"/>
                          </a:rPr>
                          <a:t>허가형</a:t>
                        </a:r>
                        <a:r>
                          <a:rPr sz="1900" smtClean="0">
                            <a:sym typeface="Helvetica Neue"/>
                          </a:rPr>
                          <a:t> </a:t>
                        </a:r>
                        <a:r>
                          <a:rPr sz="1900">
                            <a:sym typeface="Helvetica Neue"/>
                          </a:rPr>
                          <a:t>블록체인 (</a:t>
                        </a:r>
                        <a:r>
                          <a:rPr sz="1900" smtClean="0">
                            <a:sym typeface="Helvetica Neue"/>
                          </a:rPr>
                          <a:t>P</a:t>
                        </a:r>
                        <a:r>
                          <a:rPr lang="en-US" sz="1900" smtClean="0">
                            <a:sym typeface="Helvetica Neue"/>
                          </a:rPr>
                          <a:t>ermissioned</a:t>
                        </a:r>
                        <a:r>
                          <a:rPr sz="1900" smtClean="0">
                            <a:sym typeface="Helvetica Neue"/>
                          </a:rPr>
                          <a:t> </a:t>
                        </a:r>
                        <a:r>
                          <a:rPr sz="1900">
                            <a:sym typeface="Helvetica Neue"/>
                          </a:rPr>
                          <a:t>Blockchain)</a:t>
                        </a:r>
                        <a:endParaRPr sz="1900">
                          <a:latin typeface="나눔고딕" panose="020D0604000000000000" pitchFamily="50" charset="-127"/>
                          <a:ea typeface="나눔고딕" panose="020D0604000000000000" pitchFamily="50" charset="-127"/>
                          <a:sym typeface="Helvetica Neue"/>
                        </a:endParaRPr>
                      </a:p>
                    </a:txBody>
                    <a:tcPr marL="43861" marR="43861" marT="43861" marB="43861" anchor="ctr" horzOverflow="overflow"/>
                  </a:tc>
                  <a:extLst>
                    <a:ext uri="{0D108BD9-81ED-4DB2-BD59-A6C34878D82A}">
                      <a16:rowId xmlns:a16="http://schemas.microsoft.com/office/drawing/2014/main" val="10000"/>
                    </a:ext>
                  </a:extLst>
                </a:tr>
                <a:tr h="1071846">
                  <a:tc>
                    <a:txBody>
                      <a:bodyPr/>
                      <a:lstStyle/>
                      <a:p>
                        <a:pPr algn="ctr" defTabSz="914400">
                          <a:defRPr sz="1800"/>
                        </a:pPr>
                        <a:r>
                          <a:rPr sz="1900">
                            <a:sym typeface="Helvetica Neue"/>
                          </a:rPr>
                          <a:t>합의 알고리즘</a:t>
                        </a:r>
                        <a:endParaRPr sz="1900" b="0">
                          <a:latin typeface="나눔고딕" panose="020D0604000000000000" pitchFamily="50" charset="-127"/>
                          <a:ea typeface="나눔고딕" panose="020D0604000000000000" pitchFamily="50" charset="-127"/>
                          <a:sym typeface="Helvetica Neue"/>
                        </a:endParaRPr>
                      </a:p>
                    </a:txBody>
                    <a:tcPr marL="43861" marR="43861" marT="43861" marB="43861" anchor="ctr" horzOverflow="overflow"/>
                  </a:tc>
                  <a:tc>
                    <a:txBody>
                      <a:bodyPr/>
                      <a:lstStyle/>
                      <a:p>
                        <a:pPr algn="ctr" defTabSz="914400">
                          <a:defRPr sz="1800"/>
                        </a:pPr>
                        <a:r>
                          <a:rPr sz="1900">
                            <a:sym typeface="Helvetica Neue"/>
                          </a:rPr>
                          <a:t>권한 증명 (Proof of Authority)</a:t>
                        </a:r>
                        <a:endParaRPr sz="1900">
                          <a:latin typeface="나눔고딕" panose="020D0604000000000000" pitchFamily="50" charset="-127"/>
                          <a:ea typeface="나눔고딕" panose="020D0604000000000000" pitchFamily="50" charset="-127"/>
                          <a:sym typeface="Helvetica Neue"/>
                        </a:endParaRPr>
                      </a:p>
                    </a:txBody>
                    <a:tcPr marL="43861" marR="43861" marT="43861" marB="43861" anchor="ctr" horzOverflow="overflow"/>
                  </a:tc>
                  <a:extLst>
                    <a:ext uri="{0D108BD9-81ED-4DB2-BD59-A6C34878D82A}">
                      <a16:rowId xmlns:a16="http://schemas.microsoft.com/office/drawing/2014/main" val="10001"/>
                    </a:ext>
                  </a:extLst>
                </a:tr>
                <a:tr h="1071846">
                  <a:tc>
                    <a:txBody>
                      <a:bodyPr/>
                      <a:lstStyle/>
                      <a:p>
                        <a:pPr algn="ctr" defTabSz="914400">
                          <a:defRPr sz="1800"/>
                        </a:pPr>
                        <a:r>
                          <a:rPr sz="1900">
                            <a:sym typeface="Helvetica Neue"/>
                          </a:rPr>
                          <a:t>블록체인 코어</a:t>
                        </a:r>
                        <a:endParaRPr sz="1900" b="0">
                          <a:latin typeface="나눔고딕" panose="020D0604000000000000" pitchFamily="50" charset="-127"/>
                          <a:ea typeface="나눔고딕" panose="020D0604000000000000" pitchFamily="50" charset="-127"/>
                          <a:sym typeface="Helvetica Neue"/>
                        </a:endParaRPr>
                      </a:p>
                    </a:txBody>
                    <a:tcPr marL="43861" marR="43861" marT="43861" marB="43861" anchor="ctr" horzOverflow="overflow"/>
                  </a:tc>
                  <a:tc>
                    <a:txBody>
                      <a:bodyPr/>
                      <a:lstStyle/>
                      <a:p>
                        <a:pPr algn="ctr" defTabSz="914400">
                          <a:defRPr sz="1800"/>
                        </a:pPr>
                        <a:r>
                          <a:rPr lang="ko-KR" altLang="en-US" sz="1900" smtClean="0">
                            <a:sym typeface="Helvetica Neue"/>
                          </a:rPr>
                          <a:t>하이퍼레저</a:t>
                        </a:r>
                        <a:r>
                          <a:rPr sz="1900" smtClean="0">
                            <a:sym typeface="Helvetica Neue"/>
                          </a:rPr>
                          <a:t> (</a:t>
                        </a:r>
                        <a:r>
                          <a:rPr lang="en-US" sz="1900" smtClean="0">
                            <a:sym typeface="Helvetica Neue"/>
                          </a:rPr>
                          <a:t>Hyperledger</a:t>
                        </a:r>
                        <a:r>
                          <a:rPr sz="1900" smtClean="0">
                            <a:sym typeface="Helvetica Neue"/>
                          </a:rPr>
                          <a:t>)</a:t>
                        </a:r>
                        <a:endParaRPr sz="1900">
                          <a:latin typeface="나눔고딕" panose="020D0604000000000000" pitchFamily="50" charset="-127"/>
                          <a:ea typeface="나눔고딕" panose="020D0604000000000000" pitchFamily="50" charset="-127"/>
                          <a:sym typeface="Helvetica Neue"/>
                        </a:endParaRPr>
                      </a:p>
                    </a:txBody>
                    <a:tcPr marL="43861" marR="43861" marT="43861" marB="43861" anchor="ctr" horzOverflow="overflow"/>
                  </a:tc>
                  <a:extLst>
                    <a:ext uri="{0D108BD9-81ED-4DB2-BD59-A6C34878D82A}">
                      <a16:rowId xmlns:a16="http://schemas.microsoft.com/office/drawing/2014/main" val="10002"/>
                    </a:ext>
                  </a:extLst>
                </a:tr>
              </a:tbl>
            </a:graphicData>
          </a:graphic>
        </p:graphicFrame>
        <p:cxnSp>
          <p:nvCxnSpPr>
            <p:cNvPr id="6" name="직선 연결선 5"/>
            <p:cNvCxnSpPr/>
            <p:nvPr/>
          </p:nvCxnSpPr>
          <p:spPr>
            <a:xfrm flipV="1">
              <a:off x="9000331" y="5547998"/>
              <a:ext cx="0" cy="3004326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6" name="그룹 35"/>
            <p:cNvGrpSpPr/>
            <p:nvPr/>
          </p:nvGrpSpPr>
          <p:grpSpPr>
            <a:xfrm>
              <a:off x="296839" y="17451141"/>
              <a:ext cx="8351328" cy="6874144"/>
              <a:chOff x="374999" y="17692569"/>
              <a:chExt cx="8351328" cy="6874144"/>
            </a:xfrm>
          </p:grpSpPr>
          <p:sp>
            <p:nvSpPr>
              <p:cNvPr id="179" name="직사각형 178"/>
              <p:cNvSpPr/>
              <p:nvPr/>
            </p:nvSpPr>
            <p:spPr>
              <a:xfrm>
                <a:off x="374999" y="17692569"/>
                <a:ext cx="8351328" cy="6874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p:cNvGrpSpPr/>
              <p:nvPr/>
            </p:nvGrpSpPr>
            <p:grpSpPr>
              <a:xfrm>
                <a:off x="696664" y="22988668"/>
                <a:ext cx="7542275" cy="1183760"/>
                <a:chOff x="2425456" y="4312919"/>
                <a:chExt cx="7042298" cy="1105289"/>
              </a:xfrm>
            </p:grpSpPr>
            <p:pic>
              <p:nvPicPr>
                <p:cNvPr id="52" name="그림 51"/>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2425456" y="4312919"/>
                  <a:ext cx="2226458" cy="1105289"/>
                </a:xfrm>
                <a:prstGeom prst="rect">
                  <a:avLst/>
                </a:prstGeom>
              </p:spPr>
            </p:pic>
            <p:pic>
              <p:nvPicPr>
                <p:cNvPr id="53" name="그림 52"/>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4833376" y="4312919"/>
                  <a:ext cx="2226458" cy="1105289"/>
                </a:xfrm>
                <a:prstGeom prst="rect">
                  <a:avLst/>
                </a:prstGeom>
              </p:spPr>
            </p:pic>
            <p:pic>
              <p:nvPicPr>
                <p:cNvPr id="54" name="그림 53"/>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7241296" y="4312919"/>
                  <a:ext cx="2226458" cy="1105289"/>
                </a:xfrm>
                <a:prstGeom prst="rect">
                  <a:avLst/>
                </a:prstGeom>
              </p:spPr>
            </p:pic>
          </p:grpSp>
          <p:grpSp>
            <p:nvGrpSpPr>
              <p:cNvPr id="32" name="그룹 31"/>
              <p:cNvGrpSpPr/>
              <p:nvPr/>
            </p:nvGrpSpPr>
            <p:grpSpPr>
              <a:xfrm>
                <a:off x="2329883" y="19323692"/>
                <a:ext cx="4441561" cy="835185"/>
                <a:chOff x="2545902" y="19459228"/>
                <a:chExt cx="3720779" cy="699650"/>
              </a:xfrm>
            </p:grpSpPr>
            <p:pic>
              <p:nvPicPr>
                <p:cNvPr id="43" name="Image" descr="Image"/>
                <p:cNvPicPr>
                  <a:picLocks noChangeAspect="1"/>
                </p:cNvPicPr>
                <p:nvPr/>
              </p:nvPicPr>
              <p:blipFill>
                <a:blip r:embed="rId3">
                  <a:extLst/>
                </a:blip>
                <a:stretch>
                  <a:fillRect/>
                </a:stretch>
              </p:blipFill>
              <p:spPr>
                <a:xfrm>
                  <a:off x="2545902" y="19459228"/>
                  <a:ext cx="729635" cy="699650"/>
                </a:xfrm>
                <a:prstGeom prst="rect">
                  <a:avLst/>
                </a:prstGeom>
                <a:ln w="12700">
                  <a:noFill/>
                  <a:miter lim="400000"/>
                </a:ln>
              </p:spPr>
            </p:pic>
            <p:pic>
              <p:nvPicPr>
                <p:cNvPr id="44" name="Image" descr="Image"/>
                <p:cNvPicPr>
                  <a:picLocks noChangeAspect="1"/>
                </p:cNvPicPr>
                <p:nvPr/>
              </p:nvPicPr>
              <p:blipFill>
                <a:blip r:embed="rId3">
                  <a:extLst/>
                </a:blip>
                <a:stretch>
                  <a:fillRect/>
                </a:stretch>
              </p:blipFill>
              <p:spPr>
                <a:xfrm>
                  <a:off x="4102984" y="19459228"/>
                  <a:ext cx="729635" cy="699650"/>
                </a:xfrm>
                <a:prstGeom prst="rect">
                  <a:avLst/>
                </a:prstGeom>
                <a:ln w="12700">
                  <a:noFill/>
                  <a:miter lim="400000"/>
                </a:ln>
              </p:spPr>
            </p:pic>
            <p:pic>
              <p:nvPicPr>
                <p:cNvPr id="45" name="Image" descr="Image"/>
                <p:cNvPicPr>
                  <a:picLocks noChangeAspect="1"/>
                </p:cNvPicPr>
                <p:nvPr/>
              </p:nvPicPr>
              <p:blipFill>
                <a:blip r:embed="rId3">
                  <a:extLst/>
                </a:blip>
                <a:stretch>
                  <a:fillRect/>
                </a:stretch>
              </p:blipFill>
              <p:spPr>
                <a:xfrm>
                  <a:off x="5537046" y="19459228"/>
                  <a:ext cx="729635" cy="699650"/>
                </a:xfrm>
                <a:prstGeom prst="rect">
                  <a:avLst/>
                </a:prstGeom>
                <a:ln w="12700">
                  <a:noFill/>
                  <a:miter lim="400000"/>
                </a:ln>
              </p:spPr>
            </p:pic>
          </p:grpSp>
          <p:sp>
            <p:nvSpPr>
              <p:cNvPr id="46" name="주유소 노드"/>
              <p:cNvSpPr txBox="1"/>
              <p:nvPr/>
            </p:nvSpPr>
            <p:spPr>
              <a:xfrm>
                <a:off x="696664" y="22215520"/>
                <a:ext cx="2138487" cy="5054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500">
                    <a:solidFill>
                      <a:srgbClr val="FFFFFF"/>
                    </a:solidFill>
                  </a:defRPr>
                </a:lvl1pPr>
              </a:lstStyle>
              <a:p>
                <a:pPr algn="ctr"/>
                <a:r>
                  <a:rPr sz="2400" b="1" dirty="0" err="1">
                    <a:solidFill>
                      <a:schemeClr val="tx1"/>
                    </a:solidFill>
                  </a:rPr>
                  <a:t>주유소</a:t>
                </a:r>
                <a:r>
                  <a:rPr sz="2400" b="1" dirty="0">
                    <a:solidFill>
                      <a:schemeClr val="tx1"/>
                    </a:solidFill>
                  </a:rPr>
                  <a:t> </a:t>
                </a:r>
                <a:r>
                  <a:rPr sz="2400" b="1" dirty="0" err="1">
                    <a:solidFill>
                      <a:schemeClr val="tx1"/>
                    </a:solidFill>
                  </a:rPr>
                  <a:t>노드</a:t>
                </a:r>
                <a:endParaRPr sz="2400" b="1" dirty="0">
                  <a:solidFill>
                    <a:schemeClr val="tx1"/>
                  </a:solidFill>
                </a:endParaRPr>
              </a:p>
            </p:txBody>
          </p:sp>
          <p:sp>
            <p:nvSpPr>
              <p:cNvPr id="47" name="검증자 노드"/>
              <p:cNvSpPr txBox="1"/>
              <p:nvPr/>
            </p:nvSpPr>
            <p:spPr>
              <a:xfrm>
                <a:off x="696664" y="20377003"/>
                <a:ext cx="2138487" cy="5054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500">
                    <a:solidFill>
                      <a:srgbClr val="FFFFFF"/>
                    </a:solidFill>
                  </a:defRPr>
                </a:lvl1pPr>
              </a:lstStyle>
              <a:p>
                <a:pPr algn="ctr"/>
                <a:r>
                  <a:rPr sz="2400" b="1" dirty="0" err="1">
                    <a:solidFill>
                      <a:srgbClr val="FF0000"/>
                    </a:solidFill>
                  </a:rPr>
                  <a:t>검증자</a:t>
                </a:r>
                <a:r>
                  <a:rPr sz="2400" b="1" dirty="0">
                    <a:solidFill>
                      <a:srgbClr val="FF0000"/>
                    </a:solidFill>
                  </a:rPr>
                  <a:t> </a:t>
                </a:r>
                <a:r>
                  <a:rPr sz="2400" b="1" dirty="0" err="1">
                    <a:solidFill>
                      <a:srgbClr val="FF0000"/>
                    </a:solidFill>
                  </a:rPr>
                  <a:t>노드</a:t>
                </a:r>
                <a:endParaRPr sz="2400" b="1" dirty="0">
                  <a:solidFill>
                    <a:srgbClr val="FF0000"/>
                  </a:solidFill>
                </a:endParaRPr>
              </a:p>
            </p:txBody>
          </p:sp>
          <p:sp>
            <p:nvSpPr>
              <p:cNvPr id="48" name="Line"/>
              <p:cNvSpPr/>
              <p:nvPr/>
            </p:nvSpPr>
            <p:spPr>
              <a:xfrm flipV="1">
                <a:off x="4497532" y="21030306"/>
                <a:ext cx="0" cy="951489"/>
              </a:xfrm>
              <a:prstGeom prst="line">
                <a:avLst/>
              </a:prstGeom>
              <a:ln w="57150">
                <a:solidFill>
                  <a:schemeClr val="bg2">
                    <a:lumMod val="10000"/>
                  </a:schemeClr>
                </a:solidFill>
                <a:miter lim="400000"/>
                <a:tailEnd type="triangle"/>
              </a:ln>
            </p:spPr>
            <p:txBody>
              <a:bodyPr lIns="50800" tIns="50800" rIns="50800" bIns="50800" anchor="ctr"/>
              <a:lstStyle/>
              <a:p>
                <a:pPr algn="ctr">
                  <a:defRPr sz="2200" b="0">
                    <a:solidFill>
                      <a:srgbClr val="FFFFFF"/>
                    </a:solidFill>
                    <a:latin typeface="+mn-lt"/>
                    <a:ea typeface="+mn-ea"/>
                    <a:cs typeface="+mn-cs"/>
                    <a:sym typeface="Helvetica Neue Medium"/>
                  </a:defRPr>
                </a:pPr>
                <a:endParaRPr/>
              </a:p>
            </p:txBody>
          </p:sp>
          <p:sp>
            <p:nvSpPr>
              <p:cNvPr id="49" name="기름탱크의 성분 및 잔량 전송"/>
              <p:cNvSpPr txBox="1"/>
              <p:nvPr/>
            </p:nvSpPr>
            <p:spPr>
              <a:xfrm>
                <a:off x="2400606" y="22248482"/>
                <a:ext cx="4623854" cy="439504"/>
              </a:xfrm>
              <a:prstGeom prst="rect">
                <a:avLst/>
              </a:prstGeom>
              <a:ln w="254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500"/>
                </a:lvl1pPr>
              </a:lstStyle>
              <a:p>
                <a:pPr algn="ctr"/>
                <a:r>
                  <a:rPr sz="2000" smtClean="0"/>
                  <a:t>기름탱크의 </a:t>
                </a:r>
                <a:r>
                  <a:rPr sz="2000"/>
                  <a:t>성분 및 잔량 전송</a:t>
                </a:r>
              </a:p>
            </p:txBody>
          </p:sp>
          <p:sp>
            <p:nvSpPr>
              <p:cNvPr id="50" name="트랜잭션의 검증 및 블록 생성"/>
              <p:cNvSpPr txBox="1"/>
              <p:nvPr/>
            </p:nvSpPr>
            <p:spPr>
              <a:xfrm>
                <a:off x="2400607" y="20409965"/>
                <a:ext cx="4623854" cy="439504"/>
              </a:xfrm>
              <a:prstGeom prst="rect">
                <a:avLst/>
              </a:prstGeom>
              <a:ln w="254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500">
                    <a:solidFill>
                      <a:schemeClr val="accent5">
                        <a:hueOff val="-82419"/>
                        <a:satOff val="-9513"/>
                        <a:lumOff val="-16343"/>
                      </a:schemeClr>
                    </a:solidFill>
                  </a:defRPr>
                </a:lvl1pPr>
              </a:lstStyle>
              <a:p>
                <a:pPr algn="ctr"/>
                <a:r>
                  <a:rPr sz="2000" smtClean="0">
                    <a:solidFill>
                      <a:srgbClr val="FF0000"/>
                    </a:solidFill>
                  </a:rPr>
                  <a:t>트랜잭션의 </a:t>
                </a:r>
                <a:r>
                  <a:rPr sz="2000">
                    <a:solidFill>
                      <a:srgbClr val="FF0000"/>
                    </a:solidFill>
                  </a:rPr>
                  <a:t>검증 및 블록 생성</a:t>
                </a:r>
              </a:p>
            </p:txBody>
          </p:sp>
          <p:pic>
            <p:nvPicPr>
              <p:cNvPr id="51" name="Picture 1">
                <a:extLst>
                  <a:ext uri="{FF2B5EF4-FFF2-40B4-BE49-F238E27FC236}">
                    <a16:creationId xmlns:a16="http://schemas.microsoft.com/office/drawing/2014/main" id="{64B21D26-CA59-BF4D-B756-145F7192EA1E}"/>
                  </a:ext>
                </a:extLst>
              </p:cNvPr>
              <p:cNvPicPr>
                <a:picLocks noChangeAspect="1"/>
              </p:cNvPicPr>
              <p:nvPr/>
            </p:nvPicPr>
            <p:blipFill>
              <a:blip r:embed="rId4"/>
              <a:stretch>
                <a:fillRect/>
              </a:stretch>
            </p:blipFill>
            <p:spPr>
              <a:xfrm>
                <a:off x="3275537" y="17694126"/>
                <a:ext cx="2256011" cy="1546977"/>
              </a:xfrm>
              <a:prstGeom prst="rect">
                <a:avLst/>
              </a:prstGeom>
            </p:spPr>
          </p:pic>
        </p:grpSp>
        <p:grpSp>
          <p:nvGrpSpPr>
            <p:cNvPr id="37" name="그룹 36"/>
            <p:cNvGrpSpPr/>
            <p:nvPr/>
          </p:nvGrpSpPr>
          <p:grpSpPr>
            <a:xfrm>
              <a:off x="292735" y="24623225"/>
              <a:ext cx="8351328" cy="6874144"/>
              <a:chOff x="345695" y="24806412"/>
              <a:chExt cx="8351328" cy="6874144"/>
            </a:xfrm>
          </p:grpSpPr>
          <p:sp>
            <p:nvSpPr>
              <p:cNvPr id="180" name="직사각형 179"/>
              <p:cNvSpPr/>
              <p:nvPr/>
            </p:nvSpPr>
            <p:spPr>
              <a:xfrm>
                <a:off x="345695" y="24806412"/>
                <a:ext cx="8351328" cy="6874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p:cNvGrpSpPr/>
              <p:nvPr/>
            </p:nvGrpSpPr>
            <p:grpSpPr>
              <a:xfrm>
                <a:off x="490362" y="25285015"/>
                <a:ext cx="8061995" cy="2033847"/>
                <a:chOff x="1787668" y="3612260"/>
                <a:chExt cx="8061995" cy="2033847"/>
              </a:xfrm>
            </p:grpSpPr>
            <p:grpSp>
              <p:nvGrpSpPr>
                <p:cNvPr id="56" name="그룹 55"/>
                <p:cNvGrpSpPr/>
                <p:nvPr/>
              </p:nvGrpSpPr>
              <p:grpSpPr>
                <a:xfrm>
                  <a:off x="1787668" y="3618181"/>
                  <a:ext cx="2234796" cy="2027926"/>
                  <a:chOff x="591456" y="4276415"/>
                  <a:chExt cx="2234796" cy="2027926"/>
                </a:xfrm>
              </p:grpSpPr>
              <p:pic>
                <p:nvPicPr>
                  <p:cNvPr id="75" name="Image" descr="Image"/>
                  <p:cNvPicPr>
                    <a:picLocks noChangeAspect="1"/>
                  </p:cNvPicPr>
                  <p:nvPr/>
                </p:nvPicPr>
                <p:blipFill>
                  <a:blip r:embed="rId5">
                    <a:alphaModFix amt="95013"/>
                    <a:extLst/>
                  </a:blip>
                  <a:srcRect/>
                  <a:stretch>
                    <a:fillRect/>
                  </a:stretch>
                </p:blipFill>
                <p:spPr>
                  <a:xfrm>
                    <a:off x="660571" y="4985327"/>
                    <a:ext cx="1113612" cy="1007385"/>
                  </a:xfrm>
                  <a:prstGeom prst="rect">
                    <a:avLst/>
                  </a:prstGeom>
                  <a:ln w="12700" cap="flat">
                    <a:noFill/>
                    <a:miter lim="400000"/>
                  </a:ln>
                  <a:effectLst/>
                </p:spPr>
              </p:pic>
              <p:pic>
                <p:nvPicPr>
                  <p:cNvPr id="76" name="Image" descr="Image"/>
                  <p:cNvPicPr>
                    <a:picLocks noChangeAspect="1"/>
                  </p:cNvPicPr>
                  <p:nvPr/>
                </p:nvPicPr>
                <p:blipFill>
                  <a:blip r:embed="rId6">
                    <a:extLst/>
                  </a:blip>
                  <a:srcRect/>
                  <a:stretch>
                    <a:fillRect/>
                  </a:stretch>
                </p:blipFill>
                <p:spPr>
                  <a:xfrm>
                    <a:off x="2031789" y="5159374"/>
                    <a:ext cx="382240" cy="517596"/>
                  </a:xfrm>
                  <a:prstGeom prst="rect">
                    <a:avLst/>
                  </a:prstGeom>
                  <a:ln w="12700" cap="flat">
                    <a:noFill/>
                    <a:miter lim="400000"/>
                  </a:ln>
                  <a:effectLst/>
                </p:spPr>
              </p:pic>
              <p:sp>
                <p:nvSpPr>
                  <p:cNvPr id="77" name="Rectangle"/>
                  <p:cNvSpPr/>
                  <p:nvPr/>
                </p:nvSpPr>
                <p:spPr>
                  <a:xfrm>
                    <a:off x="594441" y="4754145"/>
                    <a:ext cx="2231811" cy="1550196"/>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78" name="sensor…"/>
                  <p:cNvSpPr txBox="1"/>
                  <p:nvPr/>
                </p:nvSpPr>
                <p:spPr>
                  <a:xfrm>
                    <a:off x="1794789" y="5738194"/>
                    <a:ext cx="970503" cy="3488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b="0"/>
                    </a:pPr>
                    <a:r>
                      <a:rPr lang="en-US" sz="1600" smtClean="0"/>
                      <a:t>S</a:t>
                    </a:r>
                    <a:r>
                      <a:rPr sz="1600" smtClean="0"/>
                      <a:t>ensor</a:t>
                    </a:r>
                    <a:r>
                      <a:rPr lang="en-US" sz="1600" smtClean="0"/>
                      <a:t> </a:t>
                    </a:r>
                    <a:r>
                      <a:rPr sz="1600" smtClean="0"/>
                      <a:t>x2</a:t>
                    </a:r>
                    <a:endParaRPr sz="1600"/>
                  </a:p>
                </p:txBody>
              </p:sp>
              <p:sp>
                <p:nvSpPr>
                  <p:cNvPr id="79" name="Tank"/>
                  <p:cNvSpPr txBox="1"/>
                  <p:nvPr/>
                </p:nvSpPr>
                <p:spPr>
                  <a:xfrm>
                    <a:off x="591456" y="4276415"/>
                    <a:ext cx="678071" cy="471924"/>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000" b="0"/>
                    </a:lvl1pPr>
                  </a:lstStyle>
                  <a:p>
                    <a:r>
                      <a:rPr sz="2400"/>
                      <a:t>Tank</a:t>
                    </a:r>
                  </a:p>
                </p:txBody>
              </p:sp>
            </p:grpSp>
            <p:grpSp>
              <p:nvGrpSpPr>
                <p:cNvPr id="57" name="그룹 56"/>
                <p:cNvGrpSpPr/>
                <p:nvPr/>
              </p:nvGrpSpPr>
              <p:grpSpPr>
                <a:xfrm>
                  <a:off x="7896531" y="3612260"/>
                  <a:ext cx="1953132" cy="2033847"/>
                  <a:chOff x="4056013" y="3460732"/>
                  <a:chExt cx="1953132" cy="2033847"/>
                </a:xfrm>
              </p:grpSpPr>
              <p:pic>
                <p:nvPicPr>
                  <p:cNvPr id="64" name="Image" descr="Image"/>
                  <p:cNvPicPr>
                    <a:picLocks noChangeAspect="1"/>
                  </p:cNvPicPr>
                  <p:nvPr/>
                </p:nvPicPr>
                <p:blipFill>
                  <a:blip r:embed="rId7">
                    <a:extLst/>
                  </a:blip>
                  <a:stretch>
                    <a:fillRect/>
                  </a:stretch>
                </p:blipFill>
                <p:spPr>
                  <a:xfrm>
                    <a:off x="4526303" y="4267849"/>
                    <a:ext cx="1012552" cy="856954"/>
                  </a:xfrm>
                  <a:prstGeom prst="rect">
                    <a:avLst/>
                  </a:prstGeom>
                  <a:ln w="12700" cap="flat">
                    <a:noFill/>
                    <a:miter lim="400000"/>
                  </a:ln>
                  <a:effectLst/>
                </p:spPr>
              </p:pic>
              <p:sp>
                <p:nvSpPr>
                  <p:cNvPr id="69" name="Rectangle"/>
                  <p:cNvSpPr/>
                  <p:nvPr/>
                </p:nvSpPr>
                <p:spPr>
                  <a:xfrm>
                    <a:off x="4056013" y="3932057"/>
                    <a:ext cx="1953132" cy="156252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70" name="Rpi3"/>
                  <p:cNvSpPr txBox="1"/>
                  <p:nvPr/>
                </p:nvSpPr>
                <p:spPr>
                  <a:xfrm>
                    <a:off x="4749647" y="5077736"/>
                    <a:ext cx="565861"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pPr algn="ctr"/>
                    <a:r>
                      <a:rPr sz="2000"/>
                      <a:t>Rpi3</a:t>
                    </a:r>
                  </a:p>
                </p:txBody>
              </p:sp>
              <p:sp>
                <p:nvSpPr>
                  <p:cNvPr id="74" name="Node"/>
                  <p:cNvSpPr txBox="1"/>
                  <p:nvPr/>
                </p:nvSpPr>
                <p:spPr>
                  <a:xfrm>
                    <a:off x="4056013" y="3460732"/>
                    <a:ext cx="779059" cy="471924"/>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000" b="0"/>
                    </a:lvl1pPr>
                  </a:lstStyle>
                  <a:p>
                    <a:r>
                      <a:rPr sz="2400" dirty="0"/>
                      <a:t>Node</a:t>
                    </a:r>
                  </a:p>
                </p:txBody>
              </p:sp>
            </p:grpSp>
            <p:grpSp>
              <p:nvGrpSpPr>
                <p:cNvPr id="58" name="그룹 57"/>
                <p:cNvGrpSpPr/>
                <p:nvPr/>
              </p:nvGrpSpPr>
              <p:grpSpPr>
                <a:xfrm>
                  <a:off x="4587015" y="3616015"/>
                  <a:ext cx="2937072" cy="2030092"/>
                  <a:chOff x="3734398" y="3555055"/>
                  <a:chExt cx="2937072" cy="2030092"/>
                </a:xfrm>
              </p:grpSpPr>
              <p:pic>
                <p:nvPicPr>
                  <p:cNvPr id="59" name="그림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54842" y="4427854"/>
                    <a:ext cx="912244" cy="912244"/>
                  </a:xfrm>
                  <a:prstGeom prst="rect">
                    <a:avLst/>
                  </a:prstGeom>
                </p:spPr>
              </p:pic>
              <p:sp>
                <p:nvSpPr>
                  <p:cNvPr id="60" name="Rectangle"/>
                  <p:cNvSpPr/>
                  <p:nvPr/>
                </p:nvSpPr>
                <p:spPr>
                  <a:xfrm>
                    <a:off x="3734398" y="4022625"/>
                    <a:ext cx="2937072" cy="156252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1" name="Node"/>
                  <p:cNvSpPr txBox="1"/>
                  <p:nvPr/>
                </p:nvSpPr>
                <p:spPr>
                  <a:xfrm>
                    <a:off x="3734398" y="3555055"/>
                    <a:ext cx="1374928" cy="471924"/>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000" b="0"/>
                    </a:lvl1pPr>
                  </a:lstStyle>
                  <a:p>
                    <a:r>
                      <a:rPr lang="en-US" sz="2400" smtClean="0"/>
                      <a:t>Lubricator</a:t>
                    </a:r>
                    <a:endParaRPr sz="2400" dirty="0"/>
                  </a:p>
                </p:txBody>
              </p:sp>
              <p:sp>
                <p:nvSpPr>
                  <p:cNvPr id="62" name="sensor…"/>
                  <p:cNvSpPr txBox="1"/>
                  <p:nvPr/>
                </p:nvSpPr>
                <p:spPr>
                  <a:xfrm>
                    <a:off x="5475611" y="5083286"/>
                    <a:ext cx="970503" cy="3488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b="0"/>
                    </a:pPr>
                    <a:r>
                      <a:rPr lang="en-US" sz="1600" smtClean="0"/>
                      <a:t>S</a:t>
                    </a:r>
                    <a:r>
                      <a:rPr sz="1600" smtClean="0"/>
                      <a:t>ensor</a:t>
                    </a:r>
                    <a:r>
                      <a:rPr lang="en-US" sz="1600" smtClean="0"/>
                      <a:t> </a:t>
                    </a:r>
                    <a:r>
                      <a:rPr sz="1600" smtClean="0"/>
                      <a:t>x</a:t>
                    </a:r>
                    <a:r>
                      <a:rPr lang="en-US" sz="1600" smtClean="0"/>
                      <a:t>1</a:t>
                    </a:r>
                    <a:endParaRPr sz="1600"/>
                  </a:p>
                </p:txBody>
              </p:sp>
              <p:pic>
                <p:nvPicPr>
                  <p:cNvPr id="63" name="그림 62"/>
                  <p:cNvPicPr>
                    <a:picLocks noChangeAspect="1"/>
                  </p:cNvPicPr>
                  <p:nvPr/>
                </p:nvPicPr>
                <p:blipFill>
                  <a:blip r:embed="rId9"/>
                  <a:stretch>
                    <a:fillRect/>
                  </a:stretch>
                </p:blipFill>
                <p:spPr>
                  <a:xfrm flipH="1">
                    <a:off x="5539530" y="4401646"/>
                    <a:ext cx="644418" cy="723157"/>
                  </a:xfrm>
                  <a:prstGeom prst="rect">
                    <a:avLst/>
                  </a:prstGeom>
                </p:spPr>
              </p:pic>
            </p:grpSp>
          </p:grpSp>
          <p:grpSp>
            <p:nvGrpSpPr>
              <p:cNvPr id="80" name="그룹 79"/>
              <p:cNvGrpSpPr/>
              <p:nvPr/>
            </p:nvGrpSpPr>
            <p:grpSpPr>
              <a:xfrm>
                <a:off x="589912" y="27752152"/>
                <a:ext cx="7127975" cy="3687968"/>
                <a:chOff x="1745120" y="3118537"/>
                <a:chExt cx="7127975" cy="3062499"/>
              </a:xfrm>
            </p:grpSpPr>
            <p:sp>
              <p:nvSpPr>
                <p:cNvPr id="81" name="Rpi3:…"/>
                <p:cNvSpPr txBox="1"/>
                <p:nvPr/>
              </p:nvSpPr>
              <p:spPr>
                <a:xfrm>
                  <a:off x="1745121" y="5462891"/>
                  <a:ext cx="712797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500"/>
                  </a:pPr>
                  <a:r>
                    <a:rPr sz="2000" b="1" dirty="0">
                      <a:latin typeface="나눔고딕" panose="020D0604000000000000" pitchFamily="50" charset="-127"/>
                      <a:ea typeface="나눔고딕" panose="020D0604000000000000" pitchFamily="50" charset="-127"/>
                    </a:rPr>
                    <a:t>Rpi3: </a:t>
                  </a:r>
                </a:p>
                <a:p>
                  <a:pPr algn="l">
                    <a:defRPr sz="2500" b="0"/>
                  </a:pPr>
                  <a:r>
                    <a:rPr lang="en-US" altLang="ko-KR" sz="2000" smtClean="0">
                      <a:latin typeface="나눔고딕" panose="020D0604000000000000" pitchFamily="50" charset="-127"/>
                      <a:ea typeface="나눔고딕" panose="020D0604000000000000" pitchFamily="50" charset="-127"/>
                    </a:rPr>
                    <a:t>- </a:t>
                  </a:r>
                  <a:r>
                    <a:rPr lang="ko-KR" altLang="en-US" sz="2000" smtClean="0">
                      <a:latin typeface="나눔고딕" panose="020D0604000000000000" pitchFamily="50" charset="-127"/>
                      <a:ea typeface="나눔고딕" panose="020D0604000000000000" pitchFamily="50" charset="-127"/>
                    </a:rPr>
                    <a:t>하이퍼레져 </a:t>
                  </a:r>
                  <a:r>
                    <a:rPr sz="2000" smtClean="0">
                      <a:latin typeface="나눔고딕" panose="020D0604000000000000" pitchFamily="50" charset="-127"/>
                      <a:ea typeface="나눔고딕" panose="020D0604000000000000" pitchFamily="50" charset="-127"/>
                    </a:rPr>
                    <a:t>네트워크에 트랜잭션</a:t>
                  </a:r>
                  <a:r>
                    <a:rPr lang="ko-KR" altLang="en-US" sz="2000" smtClean="0">
                      <a:latin typeface="나눔고딕" panose="020D0604000000000000" pitchFamily="50" charset="-127"/>
                      <a:ea typeface="나눔고딕" panose="020D0604000000000000" pitchFamily="50" charset="-127"/>
                    </a:rPr>
                    <a:t>을</a:t>
                  </a:r>
                  <a:r>
                    <a:rPr sz="2000" smtClean="0">
                      <a:latin typeface="나눔고딕" panose="020D0604000000000000" pitchFamily="50" charset="-127"/>
                      <a:ea typeface="나눔고딕" panose="020D0604000000000000" pitchFamily="50" charset="-127"/>
                    </a:rPr>
                    <a:t> 발생시</a:t>
                  </a:r>
                  <a:r>
                    <a:rPr lang="ko-KR" altLang="en-US" sz="2000" smtClean="0">
                      <a:latin typeface="나눔고딕" panose="020D0604000000000000" pitchFamily="50" charset="-127"/>
                      <a:ea typeface="나눔고딕" panose="020D0604000000000000" pitchFamily="50" charset="-127"/>
                    </a:rPr>
                    <a:t>키는 </a:t>
                  </a:r>
                  <a:r>
                    <a:rPr sz="2000" smtClean="0">
                      <a:latin typeface="나눔고딕" panose="020D0604000000000000" pitchFamily="50" charset="-127"/>
                      <a:ea typeface="나눔고딕" panose="020D0604000000000000" pitchFamily="50" charset="-127"/>
                    </a:rPr>
                    <a:t>노드</a:t>
                  </a:r>
                  <a:endParaRPr sz="2000" dirty="0">
                    <a:latin typeface="나눔고딕" panose="020D0604000000000000" pitchFamily="50" charset="-127"/>
                    <a:ea typeface="나눔고딕" panose="020D0604000000000000" pitchFamily="50" charset="-127"/>
                  </a:endParaRPr>
                </a:p>
              </p:txBody>
            </p:sp>
            <p:sp>
              <p:nvSpPr>
                <p:cNvPr id="82" name="Tank:…"/>
                <p:cNvSpPr txBox="1"/>
                <p:nvPr/>
              </p:nvSpPr>
              <p:spPr>
                <a:xfrm>
                  <a:off x="1745121" y="3118537"/>
                  <a:ext cx="516371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500"/>
                  </a:pPr>
                  <a:r>
                    <a:rPr sz="2000" b="1" dirty="0">
                      <a:latin typeface="나눔고딕" panose="020D0604000000000000" pitchFamily="50" charset="-127"/>
                      <a:ea typeface="나눔고딕" panose="020D0604000000000000" pitchFamily="50" charset="-127"/>
                    </a:rPr>
                    <a:t>Tank: </a:t>
                  </a:r>
                </a:p>
                <a:p>
                  <a:pPr algn="l">
                    <a:defRPr sz="2500" b="0"/>
                  </a:pPr>
                  <a:r>
                    <a:rPr lang="en-US" altLang="ko-KR" sz="2000" smtClean="0">
                      <a:latin typeface="나눔고딕" panose="020D0604000000000000" pitchFamily="50" charset="-127"/>
                      <a:ea typeface="나눔고딕" panose="020D0604000000000000" pitchFamily="50" charset="-127"/>
                    </a:rPr>
                    <a:t>- </a:t>
                  </a:r>
                  <a:r>
                    <a:rPr lang="ko-KR" altLang="en-US" sz="2000" smtClean="0">
                      <a:latin typeface="나눔고딕" panose="020D0604000000000000" pitchFamily="50" charset="-127"/>
                      <a:ea typeface="나눔고딕" panose="020D0604000000000000" pitchFamily="50" charset="-127"/>
                    </a:rPr>
                    <a:t>유류</a:t>
                  </a:r>
                  <a:r>
                    <a:rPr sz="2000" dirty="0">
                      <a:latin typeface="나눔고딕" panose="020D0604000000000000" pitchFamily="50" charset="-127"/>
                      <a:ea typeface="나눔고딕" panose="020D0604000000000000" pitchFamily="50" charset="-127"/>
                    </a:rPr>
                    <a:t>를 </a:t>
                  </a:r>
                  <a:r>
                    <a:rPr sz="2000" err="1">
                      <a:latin typeface="나눔고딕" panose="020D0604000000000000" pitchFamily="50" charset="-127"/>
                      <a:ea typeface="나눔고딕" panose="020D0604000000000000" pitchFamily="50" charset="-127"/>
                    </a:rPr>
                    <a:t>담는</a:t>
                  </a:r>
                  <a:r>
                    <a:rPr sz="2000">
                      <a:latin typeface="나눔고딕" panose="020D0604000000000000" pitchFamily="50" charset="-127"/>
                      <a:ea typeface="나눔고딕" panose="020D0604000000000000" pitchFamily="50" charset="-127"/>
                    </a:rPr>
                    <a:t> </a:t>
                  </a:r>
                  <a:r>
                    <a:rPr sz="2000" smtClean="0">
                      <a:latin typeface="나눔고딕" panose="020D0604000000000000" pitchFamily="50" charset="-127"/>
                      <a:ea typeface="나눔고딕" panose="020D0604000000000000" pitchFamily="50" charset="-127"/>
                    </a:rPr>
                    <a:t>탱크</a:t>
                  </a:r>
                  <a:endParaRPr lang="en-US" sz="2000" smtClean="0">
                    <a:latin typeface="나눔고딕" panose="020D0604000000000000" pitchFamily="50" charset="-127"/>
                    <a:ea typeface="나눔고딕" panose="020D0604000000000000" pitchFamily="50" charset="-127"/>
                  </a:endParaRPr>
                </a:p>
                <a:p>
                  <a:pPr algn="l">
                    <a:defRPr sz="2500" b="0"/>
                  </a:pPr>
                  <a:r>
                    <a:rPr lang="en-US" sz="2000" smtClean="0">
                      <a:latin typeface="나눔고딕" panose="020D0604000000000000" pitchFamily="50" charset="-127"/>
                      <a:ea typeface="나눔고딕" panose="020D0604000000000000" pitchFamily="50" charset="-127"/>
                    </a:rPr>
                    <a:t>- </a:t>
                  </a:r>
                  <a:r>
                    <a:rPr sz="2000" smtClean="0">
                      <a:latin typeface="나눔고딕" panose="020D0604000000000000" pitchFamily="50" charset="-127"/>
                      <a:ea typeface="나눔고딕" panose="020D0604000000000000" pitchFamily="50" charset="-127"/>
                    </a:rPr>
                    <a:t>수위센서, 식별센서</a:t>
                  </a:r>
                  <a:r>
                    <a:rPr lang="en-US" sz="2000" smtClean="0">
                      <a:latin typeface="나눔고딕" panose="020D0604000000000000" pitchFamily="50" charset="-127"/>
                      <a:ea typeface="나눔고딕" panose="020D0604000000000000" pitchFamily="50" charset="-127"/>
                    </a:rPr>
                    <a:t> </a:t>
                  </a:r>
                  <a:r>
                    <a:rPr lang="ko-KR" altLang="en-US" sz="2000" smtClean="0">
                      <a:latin typeface="나눔고딕" panose="020D0604000000000000" pitchFamily="50" charset="-127"/>
                      <a:ea typeface="나눔고딕" panose="020D0604000000000000" pitchFamily="50" charset="-127"/>
                    </a:rPr>
                    <a:t>장착</a:t>
                  </a:r>
                  <a:endParaRPr sz="2000" dirty="0">
                    <a:latin typeface="나눔고딕" panose="020D0604000000000000" pitchFamily="50" charset="-127"/>
                    <a:ea typeface="나눔고딕" panose="020D0604000000000000" pitchFamily="50" charset="-127"/>
                  </a:endParaRPr>
                </a:p>
              </p:txBody>
            </p:sp>
            <p:sp>
              <p:nvSpPr>
                <p:cNvPr id="83" name="Fuel:…"/>
                <p:cNvSpPr txBox="1"/>
                <p:nvPr/>
              </p:nvSpPr>
              <p:spPr>
                <a:xfrm>
                  <a:off x="1745120" y="4290714"/>
                  <a:ext cx="516371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500"/>
                  </a:pPr>
                  <a:r>
                    <a:rPr lang="en-US" sz="2000" b="1" smtClean="0">
                      <a:latin typeface="나눔고딕" panose="020D0604000000000000" pitchFamily="50" charset="-127"/>
                      <a:ea typeface="나눔고딕" panose="020D0604000000000000" pitchFamily="50" charset="-127"/>
                    </a:rPr>
                    <a:t>Lubricator</a:t>
                  </a:r>
                  <a:r>
                    <a:rPr sz="2000" b="1" smtClean="0">
                      <a:latin typeface="나눔고딕" panose="020D0604000000000000" pitchFamily="50" charset="-127"/>
                      <a:ea typeface="나눔고딕" panose="020D0604000000000000" pitchFamily="50" charset="-127"/>
                    </a:rPr>
                    <a:t>:</a:t>
                  </a:r>
                  <a:endParaRPr sz="2000" b="1" dirty="0">
                    <a:latin typeface="나눔고딕" panose="020D0604000000000000" pitchFamily="50" charset="-127"/>
                    <a:ea typeface="나눔고딕" panose="020D0604000000000000" pitchFamily="50" charset="-127"/>
                  </a:endParaRPr>
                </a:p>
                <a:p>
                  <a:pPr algn="l">
                    <a:defRPr sz="2500" b="0"/>
                  </a:pPr>
                  <a:r>
                    <a:rPr lang="en-US" altLang="ko-KR" sz="2000" smtClean="0">
                      <a:latin typeface="나눔고딕" panose="020D0604000000000000" pitchFamily="50" charset="-127"/>
                      <a:ea typeface="나눔고딕" panose="020D0604000000000000" pitchFamily="50" charset="-127"/>
                    </a:rPr>
                    <a:t>- </a:t>
                  </a:r>
                  <a:r>
                    <a:rPr lang="ko-KR" altLang="en-US" sz="2000" smtClean="0">
                      <a:latin typeface="나눔고딕" panose="020D0604000000000000" pitchFamily="50" charset="-127"/>
                      <a:ea typeface="나눔고딕" panose="020D0604000000000000" pitchFamily="50" charset="-127"/>
                    </a:rPr>
                    <a:t>유류</a:t>
                  </a:r>
                  <a:r>
                    <a:rPr sz="2000" smtClean="0">
                      <a:latin typeface="나눔고딕" panose="020D0604000000000000" pitchFamily="50" charset="-127"/>
                      <a:ea typeface="나눔고딕" panose="020D0604000000000000" pitchFamily="50" charset="-127"/>
                    </a:rPr>
                    <a:t> 탱크</a:t>
                  </a:r>
                  <a:r>
                    <a:rPr lang="ko-KR" altLang="en-US" sz="2000" smtClean="0">
                      <a:latin typeface="나눔고딕" panose="020D0604000000000000" pitchFamily="50" charset="-127"/>
                      <a:ea typeface="나눔고딕" panose="020D0604000000000000" pitchFamily="50" charset="-127"/>
                    </a:rPr>
                    <a:t>와</a:t>
                  </a:r>
                  <a:r>
                    <a:rPr lang="ko-KR" altLang="en-US" sz="2000">
                      <a:latin typeface="나눔고딕" panose="020D0604000000000000" pitchFamily="50" charset="-127"/>
                      <a:ea typeface="나눔고딕" panose="020D0604000000000000" pitchFamily="50" charset="-127"/>
                    </a:rPr>
                    <a:t> </a:t>
                  </a:r>
                  <a:r>
                    <a:rPr sz="2000" smtClean="0">
                      <a:latin typeface="나눔고딕" panose="020D0604000000000000" pitchFamily="50" charset="-127"/>
                      <a:ea typeface="나눔고딕" panose="020D0604000000000000" pitchFamily="50" charset="-127"/>
                    </a:rPr>
                    <a:t>연결</a:t>
                  </a:r>
                  <a:r>
                    <a:rPr lang="ko-KR" altLang="en-US" sz="2000" smtClean="0">
                      <a:latin typeface="나눔고딕" panose="020D0604000000000000" pitchFamily="50" charset="-127"/>
                      <a:ea typeface="나눔고딕" panose="020D0604000000000000" pitchFamily="50" charset="-127"/>
                    </a:rPr>
                    <a:t>되어 있는 주유기</a:t>
                  </a:r>
                  <a:endParaRPr lang="en-US" altLang="ko-KR" sz="2000" smtClean="0">
                    <a:latin typeface="나눔고딕" panose="020D0604000000000000" pitchFamily="50" charset="-127"/>
                    <a:ea typeface="나눔고딕" panose="020D0604000000000000" pitchFamily="50" charset="-127"/>
                  </a:endParaRPr>
                </a:p>
                <a:p>
                  <a:pPr algn="l">
                    <a:defRPr sz="2500" b="0"/>
                  </a:pPr>
                  <a:r>
                    <a:rPr lang="en-US" altLang="ko-KR" sz="2000" smtClean="0">
                      <a:latin typeface="나눔고딕" panose="020D0604000000000000" pitchFamily="50" charset="-127"/>
                      <a:ea typeface="나눔고딕" panose="020D0604000000000000" pitchFamily="50" charset="-127"/>
                    </a:rPr>
                    <a:t>- </a:t>
                  </a:r>
                  <a:r>
                    <a:rPr lang="ko-KR" altLang="en-US" sz="2000" smtClean="0">
                      <a:latin typeface="나눔고딕" panose="020D0604000000000000" pitchFamily="50" charset="-127"/>
                      <a:ea typeface="나눔고딕" panose="020D0604000000000000" pitchFamily="50" charset="-127"/>
                    </a:rPr>
                    <a:t>주유한 양 측정하여 전송</a:t>
                  </a:r>
                  <a:endParaRPr sz="2000" dirty="0">
                    <a:latin typeface="나눔고딕" panose="020D0604000000000000" pitchFamily="50" charset="-127"/>
                    <a:ea typeface="나눔고딕" panose="020D0604000000000000" pitchFamily="50" charset="-127"/>
                  </a:endParaRPr>
                </a:p>
              </p:txBody>
            </p:sp>
          </p:grpSp>
        </p:grpSp>
        <p:sp>
          <p:nvSpPr>
            <p:cNvPr id="84" name="내용 개체 틀 2"/>
            <p:cNvSpPr txBox="1">
              <a:spLocks/>
            </p:cNvSpPr>
            <p:nvPr/>
          </p:nvSpPr>
          <p:spPr>
            <a:xfrm>
              <a:off x="9606947" y="6372751"/>
              <a:ext cx="7986872" cy="396092"/>
            </a:xfrm>
            <a:prstGeom prst="rect">
              <a:avLst/>
            </a:prstGeom>
          </p:spPr>
          <p:txBody>
            <a:bodyPr vert="horz" lIns="91440" tIns="45720" rIns="91440" bIns="45720" rtlCol="0">
              <a:norm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r>
                <a:rPr lang="en-US" altLang="ko-KR" sz="2000" smtClean="0"/>
                <a:t>1.   </a:t>
              </a:r>
              <a:r>
                <a:rPr lang="ko-KR" altLang="en-US" sz="2000" smtClean="0"/>
                <a:t>주유가 필요한 차량이 주유소에 진입</a:t>
              </a:r>
              <a:endParaRPr lang="ko-KR" altLang="en-US" sz="2000"/>
            </a:p>
          </p:txBody>
        </p:sp>
        <p:grpSp>
          <p:nvGrpSpPr>
            <p:cNvPr id="85" name="그룹 84"/>
            <p:cNvGrpSpPr/>
            <p:nvPr/>
          </p:nvGrpSpPr>
          <p:grpSpPr>
            <a:xfrm>
              <a:off x="9606947" y="6931007"/>
              <a:ext cx="7876199" cy="3094705"/>
              <a:chOff x="1156208" y="1701915"/>
              <a:chExt cx="9501632" cy="3733367"/>
            </a:xfrm>
          </p:grpSpPr>
          <p:sp>
            <p:nvSpPr>
              <p:cNvPr id="86" name="직사각형 85"/>
              <p:cNvSpPr/>
              <p:nvPr/>
            </p:nvSpPr>
            <p:spPr>
              <a:xfrm>
                <a:off x="1156208" y="1701915"/>
                <a:ext cx="9501632" cy="373336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87" name="그림 86"/>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4970619" y="2276708"/>
                <a:ext cx="4745588" cy="2355870"/>
              </a:xfrm>
              <a:prstGeom prst="rect">
                <a:avLst/>
              </a:prstGeom>
            </p:spPr>
          </p:pic>
          <p:pic>
            <p:nvPicPr>
              <p:cNvPr id="88" name="그림 87"/>
              <p:cNvPicPr>
                <a:picLocks noChangeAspect="1"/>
              </p:cNvPicPr>
              <p:nvPr/>
            </p:nvPicPr>
            <p:blipFill rotWithShape="1">
              <a:blip r:embed="rId10" cstate="print">
                <a:extLst>
                  <a:ext uri="{28A0092B-C50C-407E-A947-70E740481C1C}">
                    <a14:useLocalDpi xmlns:a14="http://schemas.microsoft.com/office/drawing/2010/main" val="0"/>
                  </a:ext>
                </a:extLst>
              </a:blip>
              <a:srcRect t="8252" b="4941"/>
              <a:stretch/>
            </p:blipFill>
            <p:spPr>
              <a:xfrm>
                <a:off x="3357665" y="3764366"/>
                <a:ext cx="1126441" cy="977836"/>
              </a:xfrm>
              <a:prstGeom prst="rect">
                <a:avLst/>
              </a:prstGeom>
            </p:spPr>
          </p:pic>
        </p:grpSp>
        <p:sp>
          <p:nvSpPr>
            <p:cNvPr id="90" name="내용 개체 틀 2"/>
            <p:cNvSpPr txBox="1">
              <a:spLocks/>
            </p:cNvSpPr>
            <p:nvPr/>
          </p:nvSpPr>
          <p:spPr>
            <a:xfrm>
              <a:off x="9606947" y="10375256"/>
              <a:ext cx="7876202" cy="330250"/>
            </a:xfrm>
            <a:prstGeom prst="rect">
              <a:avLst/>
            </a:prstGeom>
          </p:spPr>
          <p:txBody>
            <a:bodyPr vert="horz" lIns="91440" tIns="45720" rIns="91440" bIns="45720" rtlCol="0">
              <a:no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r>
                <a:rPr lang="en-US" altLang="ko-KR" sz="2000" smtClean="0"/>
                <a:t>2.   </a:t>
              </a:r>
              <a:r>
                <a:rPr lang="ko-KR" altLang="en-US" sz="2000" smtClean="0"/>
                <a:t>주유기에서 차량에 주유를 시작</a:t>
              </a:r>
              <a:endParaRPr lang="ko-KR" altLang="en-US" sz="2000"/>
            </a:p>
          </p:txBody>
        </p:sp>
        <p:grpSp>
          <p:nvGrpSpPr>
            <p:cNvPr id="91" name="그룹 90"/>
            <p:cNvGrpSpPr/>
            <p:nvPr/>
          </p:nvGrpSpPr>
          <p:grpSpPr>
            <a:xfrm>
              <a:off x="9610224" y="10863343"/>
              <a:ext cx="7895290" cy="3102206"/>
              <a:chOff x="941009" y="1737359"/>
              <a:chExt cx="10309982" cy="4050983"/>
            </a:xfrm>
          </p:grpSpPr>
          <p:grpSp>
            <p:nvGrpSpPr>
              <p:cNvPr id="92" name="그룹 91"/>
              <p:cNvGrpSpPr/>
              <p:nvPr/>
            </p:nvGrpSpPr>
            <p:grpSpPr>
              <a:xfrm>
                <a:off x="941009" y="1737359"/>
                <a:ext cx="10309982" cy="4050983"/>
                <a:chOff x="260096" y="1488697"/>
                <a:chExt cx="11931904" cy="4688266"/>
              </a:xfrm>
            </p:grpSpPr>
            <p:sp>
              <p:nvSpPr>
                <p:cNvPr id="96" name="직사각형 95"/>
                <p:cNvSpPr/>
                <p:nvPr/>
              </p:nvSpPr>
              <p:spPr>
                <a:xfrm>
                  <a:off x="260096" y="1488697"/>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97" name="그림 96"/>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4514895" y="2345878"/>
                  <a:ext cx="6100272" cy="3028380"/>
                </a:xfrm>
                <a:prstGeom prst="rect">
                  <a:avLst/>
                </a:prstGeom>
              </p:spPr>
            </p:pic>
            <p:pic>
              <p:nvPicPr>
                <p:cNvPr id="98" name="그림 97"/>
                <p:cNvPicPr>
                  <a:picLocks noChangeAspect="1"/>
                </p:cNvPicPr>
                <p:nvPr/>
              </p:nvPicPr>
              <p:blipFill rotWithShape="1">
                <a:blip r:embed="rId10" cstate="print">
                  <a:extLst>
                    <a:ext uri="{28A0092B-C50C-407E-A947-70E740481C1C}">
                      <a14:useLocalDpi xmlns:a14="http://schemas.microsoft.com/office/drawing/2010/main" val="0"/>
                    </a:ext>
                  </a:extLst>
                </a:blip>
                <a:srcRect t="8252" b="4941"/>
                <a:stretch/>
              </p:blipFill>
              <p:spPr>
                <a:xfrm>
                  <a:off x="2804407" y="4194399"/>
                  <a:ext cx="1447996" cy="1256971"/>
                </a:xfrm>
                <a:prstGeom prst="rect">
                  <a:avLst/>
                </a:prstGeom>
              </p:spPr>
            </p:pic>
            <p:sp>
              <p:nvSpPr>
                <p:cNvPr id="99" name="U자형 화살표 98"/>
                <p:cNvSpPr/>
                <p:nvPr/>
              </p:nvSpPr>
              <p:spPr>
                <a:xfrm rot="10800000">
                  <a:off x="3484202" y="5412595"/>
                  <a:ext cx="1571414" cy="511460"/>
                </a:xfrm>
                <a:prstGeom prst="uturnArrow">
                  <a:avLst>
                    <a:gd name="adj1" fmla="val 25000"/>
                    <a:gd name="adj2" fmla="val 25000"/>
                    <a:gd name="adj3" fmla="val 25000"/>
                    <a:gd name="adj4" fmla="val 43750"/>
                    <a:gd name="adj5" fmla="val 100000"/>
                  </a:avLst>
                </a:prstGeom>
                <a:solidFill>
                  <a:srgbClr val="F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100" name="U자형 화살표 99"/>
                <p:cNvSpPr/>
                <p:nvPr/>
              </p:nvSpPr>
              <p:spPr>
                <a:xfrm rot="10800000">
                  <a:off x="3484201" y="5412594"/>
                  <a:ext cx="1571415" cy="508662"/>
                </a:xfrm>
                <a:prstGeom prst="uturnArrow">
                  <a:avLst>
                    <a:gd name="adj1" fmla="val 25000"/>
                    <a:gd name="adj2" fmla="val 25000"/>
                    <a:gd name="adj3" fmla="val 25000"/>
                    <a:gd name="adj4" fmla="val 43750"/>
                    <a:gd name="adj5" fmla="val 100000"/>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101" name="직사각형 100"/>
                <p:cNvSpPr/>
                <p:nvPr/>
              </p:nvSpPr>
              <p:spPr>
                <a:xfrm>
                  <a:off x="4980400" y="4425340"/>
                  <a:ext cx="88187" cy="127871"/>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93" name="직사각형 92"/>
              <p:cNvSpPr/>
              <p:nvPr/>
            </p:nvSpPr>
            <p:spPr>
              <a:xfrm>
                <a:off x="4932076" y="4276725"/>
                <a:ext cx="76200" cy="110489"/>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94" name="직사각형 93"/>
              <p:cNvSpPr/>
              <p:nvPr/>
            </p:nvSpPr>
            <p:spPr>
              <a:xfrm>
                <a:off x="5099685" y="4276724"/>
                <a:ext cx="76200" cy="110489"/>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95" name="직사각형 94"/>
              <p:cNvSpPr/>
              <p:nvPr/>
            </p:nvSpPr>
            <p:spPr>
              <a:xfrm>
                <a:off x="4848287" y="4276724"/>
                <a:ext cx="76200" cy="110489"/>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02" name="내용 개체 틀 2"/>
            <p:cNvSpPr txBox="1">
              <a:spLocks/>
            </p:cNvSpPr>
            <p:nvPr/>
          </p:nvSpPr>
          <p:spPr>
            <a:xfrm>
              <a:off x="9606949" y="14579804"/>
              <a:ext cx="7876198" cy="384808"/>
            </a:xfrm>
            <a:prstGeom prst="rect">
              <a:avLst/>
            </a:prstGeom>
          </p:spPr>
          <p:txBody>
            <a:bodyPr vert="horz" lIns="91440" tIns="45720" rIns="91440" bIns="45720" rtlCol="0">
              <a:no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r>
                <a:rPr lang="en-US" altLang="ko-KR" sz="1800" smtClean="0"/>
                <a:t>3.   </a:t>
              </a:r>
              <a:r>
                <a:rPr lang="ko-KR" altLang="en-US" sz="1800" smtClean="0"/>
                <a:t>주유 종료후 탱크의 기름 잔량과 주유기로 나간 기름량을 블록체인에 전송</a:t>
              </a:r>
              <a:endParaRPr lang="ko-KR" altLang="en-US" sz="1800"/>
            </a:p>
          </p:txBody>
        </p:sp>
        <p:grpSp>
          <p:nvGrpSpPr>
            <p:cNvPr id="103" name="그룹 102"/>
            <p:cNvGrpSpPr/>
            <p:nvPr/>
          </p:nvGrpSpPr>
          <p:grpSpPr>
            <a:xfrm>
              <a:off x="9606950" y="15134876"/>
              <a:ext cx="7876201" cy="3331756"/>
              <a:chOff x="795747" y="1688306"/>
              <a:chExt cx="10352313" cy="4366260"/>
            </a:xfrm>
          </p:grpSpPr>
          <p:grpSp>
            <p:nvGrpSpPr>
              <p:cNvPr id="104" name="그룹 103"/>
              <p:cNvGrpSpPr/>
              <p:nvPr/>
            </p:nvGrpSpPr>
            <p:grpSpPr>
              <a:xfrm>
                <a:off x="795747" y="1688306"/>
                <a:ext cx="10352313" cy="4366260"/>
                <a:chOff x="243358" y="3480375"/>
                <a:chExt cx="12224994" cy="4688266"/>
              </a:xfrm>
            </p:grpSpPr>
            <p:sp>
              <p:nvSpPr>
                <p:cNvPr id="118" name="직사각형 117"/>
                <p:cNvSpPr/>
                <p:nvPr/>
              </p:nvSpPr>
              <p:spPr>
                <a:xfrm>
                  <a:off x="243358" y="3480375"/>
                  <a:ext cx="1222499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119" name="그림 118"/>
                <p:cNvPicPr>
                  <a:picLocks noChangeAspect="1"/>
                </p:cNvPicPr>
                <p:nvPr/>
              </p:nvPicPr>
              <p:blipFill rotWithShape="1">
                <a:blip r:embed="rId2" cstate="print">
                  <a:extLst>
                    <a:ext uri="{28A0092B-C50C-407E-A947-70E740481C1C}">
                      <a14:useLocalDpi xmlns:a14="http://schemas.microsoft.com/office/drawing/2010/main" val="0"/>
                    </a:ext>
                  </a:extLst>
                </a:blip>
                <a:srcRect l="1" t="25056" r="-248" b="25178"/>
                <a:stretch/>
              </p:blipFill>
              <p:spPr>
                <a:xfrm>
                  <a:off x="942848" y="4050196"/>
                  <a:ext cx="2617011" cy="1299172"/>
                </a:xfrm>
                <a:prstGeom prst="rect">
                  <a:avLst/>
                </a:prstGeom>
                <a:effectLst>
                  <a:outerShdw blurRad="50800" dist="38100" dir="2700000" algn="tl" rotWithShape="0">
                    <a:prstClr val="black">
                      <a:alpha val="40000"/>
                    </a:prstClr>
                  </a:outerShdw>
                </a:effectLst>
              </p:spPr>
            </p:pic>
            <p:grpSp>
              <p:nvGrpSpPr>
                <p:cNvPr id="122" name="그룹 121"/>
                <p:cNvGrpSpPr/>
                <p:nvPr/>
              </p:nvGrpSpPr>
              <p:grpSpPr>
                <a:xfrm>
                  <a:off x="921174" y="6150152"/>
                  <a:ext cx="2736319" cy="1344848"/>
                  <a:chOff x="863600" y="4364739"/>
                  <a:chExt cx="2976887" cy="1463083"/>
                </a:xfrm>
                <a:effectLst>
                  <a:outerShdw blurRad="50800" dist="38100" dir="2700000" algn="tl" rotWithShape="0">
                    <a:prstClr val="black">
                      <a:alpha val="40000"/>
                    </a:prstClr>
                  </a:outerShdw>
                </a:effectLst>
              </p:grpSpPr>
              <p:grpSp>
                <p:nvGrpSpPr>
                  <p:cNvPr id="134" name="그룹 133"/>
                  <p:cNvGrpSpPr/>
                  <p:nvPr/>
                </p:nvGrpSpPr>
                <p:grpSpPr>
                  <a:xfrm>
                    <a:off x="863600" y="4364739"/>
                    <a:ext cx="2976887" cy="1463083"/>
                    <a:chOff x="2487239" y="5258053"/>
                    <a:chExt cx="2976887" cy="1038147"/>
                  </a:xfrm>
                </p:grpSpPr>
                <p:grpSp>
                  <p:nvGrpSpPr>
                    <p:cNvPr id="136" name="그룹 135"/>
                    <p:cNvGrpSpPr/>
                    <p:nvPr/>
                  </p:nvGrpSpPr>
                  <p:grpSpPr>
                    <a:xfrm>
                      <a:off x="2487240" y="5258053"/>
                      <a:ext cx="2976886" cy="1036827"/>
                      <a:chOff x="1966032" y="5227320"/>
                      <a:chExt cx="3794688" cy="1036827"/>
                    </a:xfrm>
                  </p:grpSpPr>
                  <p:sp>
                    <p:nvSpPr>
                      <p:cNvPr id="140" name="모서리가 둥근 직사각형 139"/>
                      <p:cNvSpPr/>
                      <p:nvPr/>
                    </p:nvSpPr>
                    <p:spPr>
                      <a:xfrm>
                        <a:off x="1966032" y="5410707"/>
                        <a:ext cx="3794688" cy="85344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41" name="직사각형 140"/>
                      <p:cNvSpPr/>
                      <p:nvPr/>
                    </p:nvSpPr>
                    <p:spPr>
                      <a:xfrm>
                        <a:off x="2179320" y="5295900"/>
                        <a:ext cx="464820" cy="11480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42" name="모서리가 둥근 직사각형 141"/>
                      <p:cNvSpPr/>
                      <p:nvPr/>
                    </p:nvSpPr>
                    <p:spPr>
                      <a:xfrm>
                        <a:off x="2125980" y="5227320"/>
                        <a:ext cx="571500" cy="6858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37" name="타원 136"/>
                    <p:cNvSpPr/>
                    <p:nvPr/>
                  </p:nvSpPr>
                  <p:spPr>
                    <a:xfrm>
                      <a:off x="2682459" y="5360160"/>
                      <a:ext cx="35866" cy="45719"/>
                    </a:xfrm>
                    <a:prstGeom prst="ellipse">
                      <a:avLst/>
                    </a:prstGeom>
                    <a:solidFill>
                      <a:schemeClr val="bg1">
                        <a:lumMod val="50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38" name="양쪽 모서리가 둥근 사각형 137"/>
                    <p:cNvSpPr/>
                    <p:nvPr/>
                  </p:nvSpPr>
                  <p:spPr>
                    <a:xfrm rot="10800000">
                      <a:off x="2487239" y="5955078"/>
                      <a:ext cx="2976883" cy="341122"/>
                    </a:xfrm>
                    <a:prstGeom prst="round2Same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39" name="모서리가 둥근 직사각형 138"/>
                    <p:cNvSpPr/>
                    <p:nvPr/>
                  </p:nvSpPr>
                  <p:spPr>
                    <a:xfrm>
                      <a:off x="2566090" y="5508796"/>
                      <a:ext cx="2831084" cy="714968"/>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35" name="양쪽 모서리가 둥근 사각형 134"/>
                  <p:cNvSpPr/>
                  <p:nvPr/>
                </p:nvSpPr>
                <p:spPr>
                  <a:xfrm rot="10800000">
                    <a:off x="942451" y="4948001"/>
                    <a:ext cx="2831084" cy="777736"/>
                  </a:xfrm>
                  <a:prstGeom prst="round2SameRect">
                    <a:avLst/>
                  </a:prstGeom>
                  <a:solidFill>
                    <a:srgbClr val="FFD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23" name="정상적인 루틴"/>
                <p:cNvSpPr txBox="1"/>
                <p:nvPr/>
              </p:nvSpPr>
              <p:spPr>
                <a:xfrm>
                  <a:off x="3910684" y="4711249"/>
                  <a:ext cx="2749070" cy="355747"/>
                </a:xfrm>
                <a:prstGeom prst="rect">
                  <a:avLst/>
                </a:prstGeom>
                <a:solidFill>
                  <a:srgbClr val="848484"/>
                </a:solidFill>
                <a:ln>
                  <a:noFill/>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050" smtClean="0">
                      <a:latin typeface="+mn-ea"/>
                    </a:rPr>
                    <a:t>주유기에서 나간 기름의 양</a:t>
                  </a:r>
                  <a:endParaRPr lang="en-US" altLang="ko-KR" sz="1050">
                    <a:latin typeface="+mn-ea"/>
                  </a:endParaRPr>
                </a:p>
              </p:txBody>
            </p:sp>
            <p:sp>
              <p:nvSpPr>
                <p:cNvPr id="124" name="정상적인 루틴"/>
                <p:cNvSpPr txBox="1"/>
                <p:nvPr/>
              </p:nvSpPr>
              <p:spPr>
                <a:xfrm>
                  <a:off x="3910684" y="5934795"/>
                  <a:ext cx="2749070" cy="349812"/>
                </a:xfrm>
                <a:prstGeom prst="rect">
                  <a:avLst/>
                </a:prstGeom>
                <a:solidFill>
                  <a:srgbClr val="3383CB"/>
                </a:solidFill>
                <a:ln>
                  <a:noFill/>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050" smtClean="0">
                      <a:latin typeface="+mn-ea"/>
                    </a:rPr>
                    <a:t>기름 탱크 기름 잔량</a:t>
                  </a:r>
                  <a:endParaRPr lang="en-US" altLang="ko-KR" sz="1050">
                    <a:latin typeface="+mn-ea"/>
                  </a:endParaRPr>
                </a:p>
              </p:txBody>
            </p:sp>
            <p:sp>
              <p:nvSpPr>
                <p:cNvPr id="125" name="정상적인 루틴"/>
                <p:cNvSpPr txBox="1"/>
                <p:nvPr/>
              </p:nvSpPr>
              <p:spPr>
                <a:xfrm>
                  <a:off x="3910684" y="7152407"/>
                  <a:ext cx="2749070" cy="340034"/>
                </a:xfrm>
                <a:prstGeom prst="rect">
                  <a:avLst/>
                </a:prstGeom>
                <a:solidFill>
                  <a:srgbClr val="EE853E"/>
                </a:solidFill>
                <a:ln>
                  <a:noFill/>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050" smtClean="0">
                      <a:latin typeface="+mn-ea"/>
                    </a:rPr>
                    <a:t>기름 성분 식별값</a:t>
                  </a:r>
                  <a:endParaRPr lang="en-US" altLang="ko-KR" sz="1050">
                    <a:latin typeface="+mn-ea"/>
                  </a:endParaRPr>
                </a:p>
              </p:txBody>
            </p:sp>
            <p:sp>
              <p:nvSpPr>
                <p:cNvPr id="126" name="직사각형 125"/>
                <p:cNvSpPr/>
                <p:nvPr/>
              </p:nvSpPr>
              <p:spPr>
                <a:xfrm rot="10800000">
                  <a:off x="7097066" y="4814307"/>
                  <a:ext cx="842610" cy="125076"/>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27" name="직사각형 126"/>
                <p:cNvSpPr/>
                <p:nvPr/>
              </p:nvSpPr>
              <p:spPr>
                <a:xfrm rot="10800000">
                  <a:off x="7087407" y="6025002"/>
                  <a:ext cx="842608" cy="115162"/>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28" name="직사각형 127"/>
                <p:cNvSpPr/>
                <p:nvPr/>
              </p:nvSpPr>
              <p:spPr>
                <a:xfrm rot="10800000">
                  <a:off x="7087403" y="7242047"/>
                  <a:ext cx="842610" cy="10881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29" name="타원 128"/>
                <p:cNvSpPr/>
                <p:nvPr/>
              </p:nvSpPr>
              <p:spPr>
                <a:xfrm>
                  <a:off x="6812379" y="4825596"/>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30" name="타원 129"/>
                <p:cNvSpPr/>
                <p:nvPr/>
              </p:nvSpPr>
              <p:spPr>
                <a:xfrm>
                  <a:off x="6812379" y="6036364"/>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31" name="타원 130"/>
                <p:cNvSpPr/>
                <p:nvPr/>
              </p:nvSpPr>
              <p:spPr>
                <a:xfrm>
                  <a:off x="6812379" y="7251049"/>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32" name="오른쪽 화살표 설명선 131"/>
                <p:cNvSpPr/>
                <p:nvPr/>
              </p:nvSpPr>
              <p:spPr>
                <a:xfrm>
                  <a:off x="7931548" y="4814308"/>
                  <a:ext cx="1635108" cy="2536554"/>
                </a:xfrm>
                <a:prstGeom prst="rightArrowCallout">
                  <a:avLst>
                    <a:gd name="adj1" fmla="val 7232"/>
                    <a:gd name="adj2" fmla="val 8293"/>
                    <a:gd name="adj3" fmla="val 14506"/>
                    <a:gd name="adj4" fmla="val 10358"/>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grpSp>
            <p:nvGrpSpPr>
              <p:cNvPr id="105" name="그룹 104"/>
              <p:cNvGrpSpPr/>
              <p:nvPr/>
            </p:nvGrpSpPr>
            <p:grpSpPr>
              <a:xfrm>
                <a:off x="8985848" y="2987956"/>
                <a:ext cx="1880114" cy="2459983"/>
                <a:chOff x="8831210" y="2893445"/>
                <a:chExt cx="2034752" cy="2662316"/>
              </a:xfrm>
            </p:grpSpPr>
            <p:sp>
              <p:nvSpPr>
                <p:cNvPr id="106" name="정육면체 105"/>
                <p:cNvSpPr/>
                <p:nvPr/>
              </p:nvSpPr>
              <p:spPr>
                <a:xfrm>
                  <a:off x="8964697" y="3892665"/>
                  <a:ext cx="865631" cy="86563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107" name="그룹 106"/>
                <p:cNvGrpSpPr/>
                <p:nvPr/>
              </p:nvGrpSpPr>
              <p:grpSpPr>
                <a:xfrm>
                  <a:off x="8831210" y="2893445"/>
                  <a:ext cx="2034752" cy="2662316"/>
                  <a:chOff x="8694692" y="4549997"/>
                  <a:chExt cx="2521948" cy="3299775"/>
                </a:xfrm>
              </p:grpSpPr>
              <p:sp>
                <p:nvSpPr>
                  <p:cNvPr id="108" name="정육면체 107"/>
                  <p:cNvSpPr/>
                  <p:nvPr/>
                </p:nvSpPr>
                <p:spPr>
                  <a:xfrm>
                    <a:off x="10143744" y="5821235"/>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09" name="정육면체 108"/>
                  <p:cNvSpPr/>
                  <p:nvPr/>
                </p:nvSpPr>
                <p:spPr>
                  <a:xfrm>
                    <a:off x="8892032" y="4575107"/>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10" name="오른쪽 화살표 109"/>
                  <p:cNvSpPr/>
                  <p:nvPr/>
                </p:nvSpPr>
                <p:spPr>
                  <a:xfrm rot="10800000">
                    <a:off x="9836911" y="6230894"/>
                    <a:ext cx="306832" cy="2813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11" name="왼쪽/오른쪽 화살표 110"/>
                  <p:cNvSpPr/>
                  <p:nvPr/>
                </p:nvSpPr>
                <p:spPr>
                  <a:xfrm rot="5400000">
                    <a:off x="10265664" y="5440115"/>
                    <a:ext cx="820928" cy="227584"/>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12" name="오른쪽 화살표 111"/>
                  <p:cNvSpPr/>
                  <p:nvPr/>
                </p:nvSpPr>
                <p:spPr>
                  <a:xfrm>
                    <a:off x="9836912" y="4969684"/>
                    <a:ext cx="682752" cy="2813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13" name="정육면체 112"/>
                  <p:cNvSpPr/>
                  <p:nvPr/>
                </p:nvSpPr>
                <p:spPr>
                  <a:xfrm>
                    <a:off x="10143744" y="4549997"/>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14" name="직사각형 113"/>
                  <p:cNvSpPr/>
                  <p:nvPr/>
                </p:nvSpPr>
                <p:spPr>
                  <a:xfrm>
                    <a:off x="9353297" y="5648003"/>
                    <a:ext cx="132080" cy="316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15" name="TextBox 114"/>
                  <p:cNvSpPr txBox="1"/>
                  <p:nvPr/>
                </p:nvSpPr>
                <p:spPr>
                  <a:xfrm>
                    <a:off x="8694692" y="7146428"/>
                    <a:ext cx="2521948" cy="703344"/>
                  </a:xfrm>
                  <a:prstGeom prst="rect">
                    <a:avLst/>
                  </a:prstGeom>
                  <a:noFill/>
                </p:spPr>
                <p:txBody>
                  <a:bodyPr wrap="square" rtlCol="0">
                    <a:spAutoFit/>
                  </a:bodyPr>
                  <a:lstStyle/>
                  <a:p>
                    <a:pPr algn="ctr"/>
                    <a:r>
                      <a:rPr lang="en-US" altLang="ko-KR" sz="2000" b="1">
                        <a:solidFill>
                          <a:schemeClr val="bg1"/>
                        </a:solidFill>
                      </a:rPr>
                      <a:t>Blockchain</a:t>
                    </a:r>
                    <a:endParaRPr lang="ko-KR" altLang="en-US" sz="2000" b="1">
                      <a:solidFill>
                        <a:schemeClr val="bg1"/>
                      </a:solidFill>
                    </a:endParaRPr>
                  </a:p>
                </p:txBody>
              </p:sp>
            </p:grpSp>
          </p:grpSp>
        </p:grpSp>
        <p:sp>
          <p:nvSpPr>
            <p:cNvPr id="145" name="내용 개체 틀 2"/>
            <p:cNvSpPr txBox="1">
              <a:spLocks/>
            </p:cNvSpPr>
            <p:nvPr/>
          </p:nvSpPr>
          <p:spPr>
            <a:xfrm>
              <a:off x="9606949" y="19064395"/>
              <a:ext cx="7876204" cy="263056"/>
            </a:xfrm>
            <a:prstGeom prst="rect">
              <a:avLst/>
            </a:prstGeom>
          </p:spPr>
          <p:txBody>
            <a:bodyPr vert="horz" lIns="91440" tIns="45720" rIns="91440" bIns="45720" rtlCol="0">
              <a:no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r>
                <a:rPr lang="en-US" altLang="ko-KR" sz="1800" smtClean="0"/>
                <a:t>4.   </a:t>
              </a:r>
              <a:r>
                <a:rPr lang="ko-KR" altLang="en-US" sz="1800" smtClean="0"/>
                <a:t>블록체인에 등록되어 있는 스마트컨트랙트의 검증 연산에 의해 결과 반환</a:t>
              </a:r>
              <a:endParaRPr lang="ko-KR" altLang="en-US" sz="1800"/>
            </a:p>
          </p:txBody>
        </p:sp>
        <p:grpSp>
          <p:nvGrpSpPr>
            <p:cNvPr id="146" name="그룹 145"/>
            <p:cNvGrpSpPr/>
            <p:nvPr/>
          </p:nvGrpSpPr>
          <p:grpSpPr>
            <a:xfrm>
              <a:off x="9606950" y="19648632"/>
              <a:ext cx="7880452" cy="3193190"/>
              <a:chOff x="575310" y="1484767"/>
              <a:chExt cx="10888980" cy="4397753"/>
            </a:xfrm>
          </p:grpSpPr>
          <p:sp>
            <p:nvSpPr>
              <p:cNvPr id="147" name="직사각형 146"/>
              <p:cNvSpPr/>
              <p:nvPr/>
            </p:nvSpPr>
            <p:spPr>
              <a:xfrm>
                <a:off x="575310" y="1484767"/>
                <a:ext cx="10888980" cy="439775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148" name="그룹 147"/>
              <p:cNvGrpSpPr/>
              <p:nvPr/>
            </p:nvGrpSpPr>
            <p:grpSpPr>
              <a:xfrm>
                <a:off x="885939" y="2378410"/>
                <a:ext cx="9693699" cy="3101029"/>
                <a:chOff x="885939" y="2378410"/>
                <a:chExt cx="9693699" cy="3101029"/>
              </a:xfrm>
            </p:grpSpPr>
            <p:grpSp>
              <p:nvGrpSpPr>
                <p:cNvPr id="149" name="그룹 148"/>
                <p:cNvGrpSpPr/>
                <p:nvPr/>
              </p:nvGrpSpPr>
              <p:grpSpPr>
                <a:xfrm>
                  <a:off x="5181556" y="2457343"/>
                  <a:ext cx="2424939" cy="2424939"/>
                  <a:chOff x="8213546" y="3184635"/>
                  <a:chExt cx="2265680" cy="2265680"/>
                </a:xfrm>
                <a:effectLst/>
              </p:grpSpPr>
              <p:pic>
                <p:nvPicPr>
                  <p:cNvPr id="165" name="그림 1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13546" y="3184635"/>
                    <a:ext cx="2265680" cy="2265680"/>
                  </a:xfrm>
                  <a:prstGeom prst="rect">
                    <a:avLst/>
                  </a:prstGeom>
                </p:spPr>
              </p:pic>
              <p:sp>
                <p:nvSpPr>
                  <p:cNvPr id="166" name="타원 165"/>
                  <p:cNvSpPr/>
                  <p:nvPr/>
                </p:nvSpPr>
                <p:spPr>
                  <a:xfrm>
                    <a:off x="8213546" y="3184635"/>
                    <a:ext cx="2265680" cy="2265680"/>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50" name="정상적인 루틴"/>
                <p:cNvSpPr txBox="1"/>
                <p:nvPr/>
              </p:nvSpPr>
              <p:spPr>
                <a:xfrm>
                  <a:off x="885939" y="2378410"/>
                  <a:ext cx="2528606" cy="309467"/>
                </a:xfrm>
                <a:prstGeom prst="rect">
                  <a:avLst/>
                </a:prstGeom>
                <a:solidFill>
                  <a:srgbClr val="848484"/>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100" b="1" smtClean="0">
                      <a:latin typeface="+mn-ea"/>
                    </a:rPr>
                    <a:t>주유기에서 나간 기름의 양</a:t>
                  </a:r>
                  <a:endParaRPr lang="en-US" altLang="ko-KR" sz="1100" b="1">
                    <a:latin typeface="+mn-ea"/>
                  </a:endParaRPr>
                </a:p>
              </p:txBody>
            </p:sp>
            <p:sp>
              <p:nvSpPr>
                <p:cNvPr id="151" name="정상적인 루틴"/>
                <p:cNvSpPr txBox="1"/>
                <p:nvPr/>
              </p:nvSpPr>
              <p:spPr>
                <a:xfrm>
                  <a:off x="885939" y="3437717"/>
                  <a:ext cx="2528606" cy="412961"/>
                </a:xfrm>
                <a:prstGeom prst="rect">
                  <a:avLst/>
                </a:prstGeom>
                <a:solidFill>
                  <a:srgbClr val="3383CB"/>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200" b="1" smtClean="0">
                      <a:latin typeface="+mn-ea"/>
                    </a:rPr>
                    <a:t>기름 탱크 기름 잔량</a:t>
                  </a:r>
                  <a:endParaRPr lang="en-US" altLang="ko-KR" sz="1200" b="1">
                    <a:latin typeface="+mn-ea"/>
                  </a:endParaRPr>
                </a:p>
              </p:txBody>
            </p:sp>
            <p:sp>
              <p:nvSpPr>
                <p:cNvPr id="152" name="정상적인 루틴"/>
                <p:cNvSpPr txBox="1"/>
                <p:nvPr/>
              </p:nvSpPr>
              <p:spPr>
                <a:xfrm>
                  <a:off x="885939" y="4638341"/>
                  <a:ext cx="2528606" cy="365801"/>
                </a:xfrm>
                <a:prstGeom prst="rect">
                  <a:avLst/>
                </a:prstGeom>
                <a:solidFill>
                  <a:srgbClr val="EE853E"/>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200" b="1" smtClean="0">
                      <a:latin typeface="+mn-ea"/>
                    </a:rPr>
                    <a:t>기름 성분 식별값</a:t>
                  </a:r>
                  <a:endParaRPr lang="en-US" altLang="ko-KR" sz="1200" b="1">
                    <a:latin typeface="+mn-ea"/>
                  </a:endParaRPr>
                </a:p>
              </p:txBody>
            </p:sp>
            <p:sp>
              <p:nvSpPr>
                <p:cNvPr id="153" name="직사각형 152"/>
                <p:cNvSpPr/>
                <p:nvPr/>
              </p:nvSpPr>
              <p:spPr>
                <a:xfrm rot="10800000">
                  <a:off x="3789348" y="2445913"/>
                  <a:ext cx="382282" cy="108666"/>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4" name="타원 153"/>
                <p:cNvSpPr/>
                <p:nvPr/>
              </p:nvSpPr>
              <p:spPr>
                <a:xfrm>
                  <a:off x="3542539" y="2445913"/>
                  <a:ext cx="110280" cy="108667"/>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5" name="직사각형 154"/>
                <p:cNvSpPr/>
                <p:nvPr/>
              </p:nvSpPr>
              <p:spPr>
                <a:xfrm rot="10800000">
                  <a:off x="3793158" y="3613609"/>
                  <a:ext cx="382282" cy="108666"/>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6" name="오른쪽 화살표 설명선 155"/>
                <p:cNvSpPr/>
                <p:nvPr/>
              </p:nvSpPr>
              <p:spPr>
                <a:xfrm>
                  <a:off x="4083959" y="2456756"/>
                  <a:ext cx="859323" cy="2410851"/>
                </a:xfrm>
                <a:prstGeom prst="rightArrowCallout">
                  <a:avLst>
                    <a:gd name="adj1" fmla="val 12204"/>
                    <a:gd name="adj2" fmla="val 9892"/>
                    <a:gd name="adj3" fmla="val 15836"/>
                    <a:gd name="adj4" fmla="val 10358"/>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7" name="직사각형 156"/>
                <p:cNvSpPr/>
                <p:nvPr/>
              </p:nvSpPr>
              <p:spPr>
                <a:xfrm rot="10800000">
                  <a:off x="3841876" y="4760270"/>
                  <a:ext cx="329754" cy="108666"/>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8" name="타원 157"/>
                <p:cNvSpPr/>
                <p:nvPr/>
              </p:nvSpPr>
              <p:spPr>
                <a:xfrm>
                  <a:off x="3542539" y="3613609"/>
                  <a:ext cx="110280" cy="108667"/>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9" name="타원 158"/>
                <p:cNvSpPr/>
                <p:nvPr/>
              </p:nvSpPr>
              <p:spPr>
                <a:xfrm>
                  <a:off x="3545675" y="4758940"/>
                  <a:ext cx="110280" cy="108667"/>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cxnSp>
              <p:nvCxnSpPr>
                <p:cNvPr id="160" name="꺾인 연결선 159"/>
                <p:cNvCxnSpPr/>
                <p:nvPr/>
              </p:nvCxnSpPr>
              <p:spPr>
                <a:xfrm flipV="1">
                  <a:off x="7844769" y="2811780"/>
                  <a:ext cx="1572059" cy="845970"/>
                </a:xfrm>
                <a:prstGeom prst="bentConnector3">
                  <a:avLst/>
                </a:prstGeom>
                <a:ln w="76200">
                  <a:solidFill>
                    <a:srgbClr val="595959"/>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1" name="꺾인 연결선 160"/>
                <p:cNvCxnSpPr/>
                <p:nvPr/>
              </p:nvCxnSpPr>
              <p:spPr>
                <a:xfrm>
                  <a:off x="7846039" y="3657750"/>
                  <a:ext cx="1566979" cy="742800"/>
                </a:xfrm>
                <a:prstGeom prst="bentConnector3">
                  <a:avLst>
                    <a:gd name="adj1" fmla="val 50000"/>
                  </a:avLst>
                </a:prstGeom>
                <a:ln w="76200">
                  <a:solidFill>
                    <a:srgbClr val="595959"/>
                  </a:solidFill>
                  <a:tailEnd type="triangle"/>
                </a:ln>
                <a:effectLst/>
              </p:spPr>
              <p:style>
                <a:lnRef idx="1">
                  <a:schemeClr val="accent1"/>
                </a:lnRef>
                <a:fillRef idx="0">
                  <a:schemeClr val="accent1"/>
                </a:fillRef>
                <a:effectRef idx="0">
                  <a:schemeClr val="accent1"/>
                </a:effectRef>
                <a:fontRef idx="minor">
                  <a:schemeClr val="tx1"/>
                </a:fontRef>
              </p:style>
            </p:cxnSp>
            <p:sp>
              <p:nvSpPr>
                <p:cNvPr id="162" name="정상적인 루틴"/>
                <p:cNvSpPr txBox="1"/>
                <p:nvPr/>
              </p:nvSpPr>
              <p:spPr>
                <a:xfrm>
                  <a:off x="9661834" y="2644747"/>
                  <a:ext cx="917804" cy="334065"/>
                </a:xfrm>
                <a:prstGeom prst="rect">
                  <a:avLst/>
                </a:prstGeom>
                <a:solidFill>
                  <a:srgbClr val="0070C0"/>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정상</a:t>
                  </a:r>
                  <a:endParaRPr lang="en-US" altLang="ko-KR" sz="1600" b="1">
                    <a:latin typeface="+mn-ea"/>
                  </a:endParaRPr>
                </a:p>
              </p:txBody>
            </p:sp>
            <p:sp>
              <p:nvSpPr>
                <p:cNvPr id="163" name="정상적인 루틴"/>
                <p:cNvSpPr txBox="1"/>
                <p:nvPr/>
              </p:nvSpPr>
              <p:spPr>
                <a:xfrm>
                  <a:off x="9661834" y="4263633"/>
                  <a:ext cx="917804" cy="334065"/>
                </a:xfrm>
                <a:prstGeom prst="rect">
                  <a:avLst/>
                </a:prstGeom>
                <a:solidFill>
                  <a:srgbClr val="C00000"/>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비정상</a:t>
                  </a:r>
                  <a:endParaRPr lang="en-US" altLang="ko-KR" sz="1400" b="1">
                    <a:latin typeface="+mn-ea"/>
                  </a:endParaRPr>
                </a:p>
              </p:txBody>
            </p:sp>
            <p:sp>
              <p:nvSpPr>
                <p:cNvPr id="164" name="정상적인 루틴"/>
                <p:cNvSpPr txBox="1"/>
                <p:nvPr/>
              </p:nvSpPr>
              <p:spPr>
                <a:xfrm>
                  <a:off x="5606831" y="5116775"/>
                  <a:ext cx="1574387" cy="362664"/>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600" b="1" smtClean="0">
                      <a:latin typeface="+mn-ea"/>
                    </a:rPr>
                    <a:t>검증 연산</a:t>
                  </a:r>
                  <a:endParaRPr lang="en-US" altLang="ko-KR" sz="1600" b="1">
                    <a:latin typeface="+mn-ea"/>
                  </a:endParaRPr>
                </a:p>
              </p:txBody>
            </p:sp>
          </p:grpSp>
        </p:grpSp>
        <p:sp>
          <p:nvSpPr>
            <p:cNvPr id="167" name="내용 개체 틀 2"/>
            <p:cNvSpPr txBox="1">
              <a:spLocks/>
            </p:cNvSpPr>
            <p:nvPr/>
          </p:nvSpPr>
          <p:spPr>
            <a:xfrm>
              <a:off x="9606949" y="23497012"/>
              <a:ext cx="7876203" cy="379714"/>
            </a:xfrm>
            <a:prstGeom prst="rect">
              <a:avLst/>
            </a:prstGeom>
          </p:spPr>
          <p:txBody>
            <a:bodyPr vert="horz" lIns="91440" tIns="45720" rIns="91440" bIns="45720" rtlCol="0">
              <a:norm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r>
                <a:rPr lang="en-US" altLang="ko-KR" sz="2000" smtClean="0"/>
                <a:t>5.   </a:t>
              </a:r>
              <a:r>
                <a:rPr lang="ko-KR" altLang="en-US" sz="2000" smtClean="0"/>
                <a:t>검증 결과를</a:t>
              </a:r>
              <a:r>
                <a:rPr lang="en-US" altLang="ko-KR" sz="2000" smtClean="0"/>
                <a:t> </a:t>
              </a:r>
              <a:r>
                <a:rPr lang="ko-KR" altLang="en-US" sz="2000" smtClean="0"/>
                <a:t>사용자가 볼 수 있는 홈페이지에 실시간 반영</a:t>
              </a:r>
              <a:endParaRPr lang="ko-KR" altLang="en-US" sz="2000"/>
            </a:p>
          </p:txBody>
        </p:sp>
        <p:grpSp>
          <p:nvGrpSpPr>
            <p:cNvPr id="168" name="그룹 167"/>
            <p:cNvGrpSpPr/>
            <p:nvPr/>
          </p:nvGrpSpPr>
          <p:grpSpPr>
            <a:xfrm>
              <a:off x="9606948" y="24028159"/>
              <a:ext cx="7890073" cy="3200736"/>
              <a:chOff x="643890" y="1418230"/>
              <a:chExt cx="10888980" cy="4397753"/>
            </a:xfrm>
          </p:grpSpPr>
          <p:sp>
            <p:nvSpPr>
              <p:cNvPr id="169" name="직사각형 168"/>
              <p:cNvSpPr/>
              <p:nvPr/>
            </p:nvSpPr>
            <p:spPr>
              <a:xfrm>
                <a:off x="643890" y="1418230"/>
                <a:ext cx="10888980" cy="439775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170" name="Image" descr="Image"/>
              <p:cNvPicPr>
                <a:picLocks noChangeAspect="1"/>
              </p:cNvPicPr>
              <p:nvPr/>
            </p:nvPicPr>
            <p:blipFill>
              <a:blip r:embed="rId12">
                <a:extLst/>
              </a:blip>
              <a:stretch>
                <a:fillRect/>
              </a:stretch>
            </p:blipFill>
            <p:spPr>
              <a:xfrm>
                <a:off x="3322898" y="1976743"/>
                <a:ext cx="5393803" cy="3491777"/>
              </a:xfrm>
              <a:prstGeom prst="rect">
                <a:avLst/>
              </a:prstGeom>
              <a:ln w="12700">
                <a:noFill/>
                <a:miter lim="400000"/>
              </a:ln>
            </p:spPr>
          </p:pic>
          <p:sp>
            <p:nvSpPr>
              <p:cNvPr id="171" name="양쪽 모서리가 둥근 사각형 170"/>
              <p:cNvSpPr/>
              <p:nvPr/>
            </p:nvSpPr>
            <p:spPr>
              <a:xfrm>
                <a:off x="3316802" y="1724628"/>
                <a:ext cx="5399899" cy="296473"/>
              </a:xfrm>
              <a:prstGeom prst="round2Same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모서리가 둥근 직사각형 171"/>
              <p:cNvSpPr/>
              <p:nvPr/>
            </p:nvSpPr>
            <p:spPr>
              <a:xfrm>
                <a:off x="8442960" y="1764521"/>
                <a:ext cx="219456" cy="21668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TextBox 172"/>
              <p:cNvSpPr txBox="1"/>
              <p:nvPr/>
            </p:nvSpPr>
            <p:spPr>
              <a:xfrm>
                <a:off x="8369655" y="1675979"/>
                <a:ext cx="249936" cy="307777"/>
              </a:xfrm>
              <a:prstGeom prst="rect">
                <a:avLst/>
              </a:prstGeom>
              <a:noFill/>
            </p:spPr>
            <p:txBody>
              <a:bodyPr wrap="square" rtlCol="0">
                <a:spAutoFit/>
              </a:bodyPr>
              <a:lstStyle/>
              <a:p>
                <a:r>
                  <a:rPr lang="en-US" altLang="ko-KR" sz="1400" smtClean="0">
                    <a:solidFill>
                      <a:schemeClr val="bg1"/>
                    </a:solidFill>
                  </a:rPr>
                  <a:t>X</a:t>
                </a:r>
                <a:endParaRPr lang="ko-KR" altLang="en-US" sz="1400">
                  <a:solidFill>
                    <a:schemeClr val="bg1"/>
                  </a:solidFill>
                </a:endParaRPr>
              </a:p>
            </p:txBody>
          </p:sp>
          <p:sp>
            <p:nvSpPr>
              <p:cNvPr id="174" name="모서리가 둥근 직사각형 173"/>
              <p:cNvSpPr/>
              <p:nvPr/>
            </p:nvSpPr>
            <p:spPr>
              <a:xfrm>
                <a:off x="7972334" y="1767745"/>
                <a:ext cx="219456" cy="21668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5" name="TextBox 174"/>
              <p:cNvSpPr txBox="1"/>
              <p:nvPr/>
            </p:nvSpPr>
            <p:spPr>
              <a:xfrm>
                <a:off x="7899400" y="1606618"/>
                <a:ext cx="249936" cy="307777"/>
              </a:xfrm>
              <a:prstGeom prst="rect">
                <a:avLst/>
              </a:prstGeom>
              <a:noFill/>
            </p:spPr>
            <p:txBody>
              <a:bodyPr wrap="square" rtlCol="0">
                <a:spAutoFit/>
              </a:bodyPr>
              <a:lstStyle/>
              <a:p>
                <a:r>
                  <a:rPr lang="en-US" altLang="ko-KR" sz="1400" b="1">
                    <a:solidFill>
                      <a:schemeClr val="bg1"/>
                    </a:solidFill>
                  </a:rPr>
                  <a:t>_</a:t>
                </a:r>
                <a:endParaRPr lang="ko-KR" altLang="en-US" sz="1400" b="1">
                  <a:solidFill>
                    <a:schemeClr val="bg1"/>
                  </a:solidFill>
                </a:endParaRPr>
              </a:p>
            </p:txBody>
          </p:sp>
          <p:sp>
            <p:nvSpPr>
              <p:cNvPr id="176" name="모서리가 둥근 직사각형 175"/>
              <p:cNvSpPr/>
              <p:nvPr/>
            </p:nvSpPr>
            <p:spPr>
              <a:xfrm>
                <a:off x="8208264" y="1768331"/>
                <a:ext cx="219456" cy="21668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TextBox 176"/>
              <p:cNvSpPr txBox="1"/>
              <p:nvPr/>
            </p:nvSpPr>
            <p:spPr>
              <a:xfrm>
                <a:off x="8072931" y="1671322"/>
                <a:ext cx="249936" cy="307777"/>
              </a:xfrm>
              <a:prstGeom prst="rect">
                <a:avLst/>
              </a:prstGeom>
              <a:noFill/>
            </p:spPr>
            <p:txBody>
              <a:bodyPr wrap="square" rtlCol="0">
                <a:spAutoFit/>
              </a:bodyPr>
              <a:lstStyle/>
              <a:p>
                <a:r>
                  <a:rPr lang="ko-KR" altLang="en-US" sz="1400" b="1">
                    <a:solidFill>
                      <a:schemeClr val="bg1"/>
                    </a:solidFill>
                  </a:rPr>
                  <a:t>ㅁ</a:t>
                </a:r>
              </a:p>
            </p:txBody>
          </p:sp>
        </p:grpSp>
        <p:sp>
          <p:nvSpPr>
            <p:cNvPr id="178" name="직사각형 177"/>
            <p:cNvSpPr/>
            <p:nvPr/>
          </p:nvSpPr>
          <p:spPr>
            <a:xfrm>
              <a:off x="9163989" y="5513201"/>
              <a:ext cx="2670182" cy="553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smtClean="0">
                  <a:solidFill>
                    <a:schemeClr val="bg2">
                      <a:lumMod val="25000"/>
                    </a:schemeClr>
                  </a:solidFill>
                  <a:latin typeface="나눔고딕" panose="020D0604000000000000" pitchFamily="50" charset="-127"/>
                  <a:ea typeface="나눔고딕" panose="020D0604000000000000" pitchFamily="50" charset="-127"/>
                </a:rPr>
                <a:t>작동 메커니즘</a:t>
              </a:r>
              <a:endParaRPr lang="ko-KR" altLang="en-US" sz="2800" b="1">
                <a:solidFill>
                  <a:schemeClr val="bg2">
                    <a:lumMod val="25000"/>
                  </a:schemeClr>
                </a:solidFill>
                <a:latin typeface="나눔고딕" panose="020D0604000000000000" pitchFamily="50" charset="-127"/>
                <a:ea typeface="나눔고딕" panose="020D0604000000000000" pitchFamily="50" charset="-127"/>
              </a:endParaRPr>
            </a:p>
          </p:txBody>
        </p:sp>
        <p:sp>
          <p:nvSpPr>
            <p:cNvPr id="33" name="직사각형 32"/>
            <p:cNvSpPr/>
            <p:nvPr/>
          </p:nvSpPr>
          <p:spPr>
            <a:xfrm>
              <a:off x="11834171" y="24738064"/>
              <a:ext cx="237137"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1678099" y="24666463"/>
              <a:ext cx="539160" cy="230832"/>
            </a:xfrm>
            <a:prstGeom prst="rect">
              <a:avLst/>
            </a:prstGeom>
            <a:noFill/>
          </p:spPr>
          <p:txBody>
            <a:bodyPr wrap="square" rtlCol="0">
              <a:spAutoFit/>
            </a:bodyPr>
            <a:lstStyle/>
            <a:p>
              <a:r>
                <a:rPr lang="en-US" altLang="ko-KR" sz="900" smtClean="0"/>
                <a:t>Server</a:t>
              </a:r>
              <a:endParaRPr lang="ko-KR" altLang="en-US" sz="900"/>
            </a:p>
          </p:txBody>
        </p:sp>
        <p:sp>
          <p:nvSpPr>
            <p:cNvPr id="181" name="내용 개체 틀 2"/>
            <p:cNvSpPr txBox="1">
              <a:spLocks/>
            </p:cNvSpPr>
            <p:nvPr/>
          </p:nvSpPr>
          <p:spPr>
            <a:xfrm>
              <a:off x="292220" y="32130609"/>
              <a:ext cx="8351246" cy="1857384"/>
            </a:xfrm>
            <a:prstGeom prst="rect">
              <a:avLst/>
            </a:prstGeom>
          </p:spPr>
          <p:txBody>
            <a:bodyPr vert="horz" lIns="91440" tIns="45720" rIns="91440" bIns="45720" rtlCol="0">
              <a:norm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pPr>
                <a:lnSpc>
                  <a:spcPct val="100000"/>
                </a:lnSpc>
              </a:pPr>
              <a:r>
                <a:rPr lang="ko-KR" altLang="en-US" sz="2400" b="1" smtClean="0"/>
                <a:t>검증 연산</a:t>
              </a:r>
              <a:endParaRPr lang="en-US" altLang="ko-KR" sz="2400" b="1" smtClean="0"/>
            </a:p>
            <a:p>
              <a:pPr>
                <a:lnSpc>
                  <a:spcPct val="100000"/>
                </a:lnSpc>
              </a:pPr>
              <a:r>
                <a:rPr lang="ko-KR" altLang="en-US" sz="2000" smtClean="0">
                  <a:solidFill>
                    <a:srgbClr val="0070C0"/>
                  </a:solidFill>
                </a:rPr>
                <a:t>정상</a:t>
              </a:r>
              <a:r>
                <a:rPr lang="en-US" altLang="ko-KR" sz="2000" smtClean="0"/>
                <a:t>: </a:t>
              </a:r>
              <a:r>
                <a:rPr lang="ko-KR" altLang="en-US" sz="2000" smtClean="0"/>
                <a:t>탱크에서 빠져나간 기름량 </a:t>
              </a:r>
              <a:r>
                <a:rPr lang="en-US" altLang="ko-KR" sz="2000" smtClean="0"/>
                <a:t>= </a:t>
              </a:r>
              <a:r>
                <a:rPr lang="ko-KR" altLang="en-US" sz="2000" smtClean="0"/>
                <a:t>주유기에서 빠져나간 기름량</a:t>
              </a:r>
              <a:endParaRPr lang="en-US" altLang="ko-KR" sz="2000" smtClean="0"/>
            </a:p>
            <a:p>
              <a:pPr>
                <a:lnSpc>
                  <a:spcPct val="100000"/>
                </a:lnSpc>
              </a:pPr>
              <a:r>
                <a:rPr lang="ko-KR" altLang="en-US" sz="2000" smtClean="0">
                  <a:solidFill>
                    <a:srgbClr val="FF0000"/>
                  </a:solidFill>
                </a:rPr>
                <a:t>비정상</a:t>
              </a:r>
              <a:r>
                <a:rPr lang="en-US" altLang="ko-KR" sz="2000" smtClean="0"/>
                <a:t>: </a:t>
              </a:r>
              <a:r>
                <a:rPr lang="ko-KR" altLang="en-US" sz="2000" smtClean="0"/>
                <a:t>탱크에서 빠져나간 기름량 </a:t>
              </a:r>
              <a:r>
                <a:rPr lang="en-US" altLang="ko-KR" sz="2000" smtClean="0"/>
                <a:t>= </a:t>
              </a:r>
              <a:r>
                <a:rPr lang="ko-KR" altLang="en-US" sz="2000" smtClean="0"/>
                <a:t>주유기에서 빠져나간 기름량</a:t>
              </a:r>
              <a:endParaRPr lang="ko-KR" altLang="en-US" sz="2000"/>
            </a:p>
          </p:txBody>
        </p:sp>
        <p:sp>
          <p:nvSpPr>
            <p:cNvPr id="182" name="TextBox 181"/>
            <p:cNvSpPr txBox="1"/>
            <p:nvPr/>
          </p:nvSpPr>
          <p:spPr>
            <a:xfrm>
              <a:off x="441534" y="34015896"/>
              <a:ext cx="8052617" cy="1015663"/>
            </a:xfrm>
            <a:prstGeom prst="rect">
              <a:avLst/>
            </a:prstGeom>
            <a:noFill/>
          </p:spPr>
          <p:txBody>
            <a:bodyPr wrap="square" rtlCol="0">
              <a:spAutoFit/>
            </a:bodyPr>
            <a:lstStyle/>
            <a:p>
              <a:pPr marL="457200" indent="-457200">
                <a:buAutoNum type="arabicPeriod"/>
              </a:pPr>
              <a:r>
                <a:rPr lang="ko-KR" altLang="en-US" sz="2000" smtClean="0"/>
                <a:t>탱크 </a:t>
              </a:r>
              <a:r>
                <a:rPr lang="ko-KR" altLang="en-US" sz="2000" smtClean="0"/>
                <a:t>잔량 </a:t>
              </a:r>
              <a:r>
                <a:rPr lang="en-US" altLang="ko-KR" sz="2000" b="1" smtClean="0"/>
                <a:t>&lt;</a:t>
              </a:r>
              <a:r>
                <a:rPr lang="en-US" altLang="ko-KR" sz="2000" smtClean="0"/>
                <a:t> </a:t>
              </a:r>
              <a:r>
                <a:rPr lang="ko-KR" altLang="en-US" sz="2000" smtClean="0"/>
                <a:t>빠져나간 기름량</a:t>
              </a:r>
              <a:r>
                <a:rPr lang="en-US" altLang="ko-KR" sz="2000" smtClean="0"/>
                <a:t>: </a:t>
              </a:r>
              <a:r>
                <a:rPr lang="ko-KR" altLang="en-US" sz="2000" smtClean="0"/>
                <a:t>탱크로부터 비정상적인 추출 발생</a:t>
              </a:r>
              <a:r>
                <a:rPr lang="en-US" altLang="ko-KR" sz="2000" smtClean="0"/>
                <a:t/>
              </a:r>
              <a:br>
                <a:rPr lang="en-US" altLang="ko-KR" sz="2000" smtClean="0"/>
              </a:br>
              <a:endParaRPr lang="en-US" altLang="ko-KR" sz="2000"/>
            </a:p>
            <a:p>
              <a:pPr marL="457200" indent="-457200">
                <a:buAutoNum type="arabicPeriod"/>
              </a:pPr>
              <a:r>
                <a:rPr lang="ko-KR" altLang="en-US" sz="2000" smtClean="0"/>
                <a:t>탱크 </a:t>
              </a:r>
              <a:r>
                <a:rPr lang="ko-KR" altLang="en-US" sz="2000" smtClean="0"/>
                <a:t>잔량 </a:t>
              </a:r>
              <a:r>
                <a:rPr lang="en-US" altLang="ko-KR" sz="2000" b="1" smtClean="0"/>
                <a:t>&gt;</a:t>
              </a:r>
              <a:r>
                <a:rPr lang="en-US" altLang="ko-KR" sz="2000" smtClean="0"/>
                <a:t> </a:t>
              </a:r>
              <a:r>
                <a:rPr lang="ko-KR" altLang="en-US" sz="2000" smtClean="0"/>
                <a:t>빠져나간 기름량</a:t>
              </a:r>
              <a:r>
                <a:rPr lang="en-US" altLang="ko-KR" sz="2000" smtClean="0"/>
                <a:t>: </a:t>
              </a:r>
              <a:r>
                <a:rPr lang="ko-KR" altLang="en-US" sz="2000" smtClean="0"/>
                <a:t>탱크에 비정상적인 불순물 유입 발생</a:t>
              </a:r>
              <a:endParaRPr lang="en-US" altLang="ko-KR" sz="2000" smtClean="0"/>
            </a:p>
          </p:txBody>
        </p:sp>
        <p:pic>
          <p:nvPicPr>
            <p:cNvPr id="184" name="Picture 2">
              <a:extLst>
                <a:ext uri="{FF2B5EF4-FFF2-40B4-BE49-F238E27FC236}">
                  <a16:creationId xmlns:a16="http://schemas.microsoft.com/office/drawing/2014/main" id="{1C82B0DE-D439-7A42-A40C-E05A1EB36ED5}"/>
                </a:ext>
              </a:extLst>
            </p:cNvPr>
            <p:cNvPicPr>
              <a:picLocks noChangeAspect="1"/>
            </p:cNvPicPr>
            <p:nvPr/>
          </p:nvPicPr>
          <p:blipFill>
            <a:blip r:embed="rId13"/>
            <a:stretch>
              <a:fillRect/>
            </a:stretch>
          </p:blipFill>
          <p:spPr>
            <a:xfrm>
              <a:off x="9639359" y="28631948"/>
              <a:ext cx="7922240" cy="6825028"/>
            </a:xfrm>
            <a:prstGeom prst="rect">
              <a:avLst/>
            </a:prstGeom>
          </p:spPr>
        </p:pic>
        <p:sp>
          <p:nvSpPr>
            <p:cNvPr id="185" name="직사각형 184"/>
            <p:cNvSpPr/>
            <p:nvPr/>
          </p:nvSpPr>
          <p:spPr>
            <a:xfrm>
              <a:off x="9492542" y="27819495"/>
              <a:ext cx="3878522" cy="553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smtClean="0">
                  <a:solidFill>
                    <a:schemeClr val="bg2">
                      <a:lumMod val="25000"/>
                    </a:schemeClr>
                  </a:solidFill>
                  <a:latin typeface="나눔고딕" panose="020D0604000000000000" pitchFamily="50" charset="-127"/>
                  <a:ea typeface="나눔고딕" panose="020D0604000000000000" pitchFamily="50" charset="-127"/>
                </a:rPr>
                <a:t>스마트 컨트랙트 순서도</a:t>
              </a:r>
              <a:endParaRPr lang="ko-KR" altLang="en-US" sz="2800" b="1">
                <a:solidFill>
                  <a:schemeClr val="bg2">
                    <a:lumMod val="25000"/>
                  </a:schemeClr>
                </a:solidFill>
                <a:latin typeface="나눔고딕" panose="020D0604000000000000" pitchFamily="50" charset="-127"/>
                <a:ea typeface="나눔고딕" panose="020D0604000000000000" pitchFamily="50" charset="-127"/>
              </a:endParaRPr>
            </a:p>
          </p:txBody>
        </p:sp>
      </p:grpSp>
      <p:sp>
        <p:nvSpPr>
          <p:cNvPr id="186" name="내용 개체 틀 2"/>
          <p:cNvSpPr txBox="1">
            <a:spLocks/>
          </p:cNvSpPr>
          <p:nvPr/>
        </p:nvSpPr>
        <p:spPr>
          <a:xfrm>
            <a:off x="401772" y="41330223"/>
            <a:ext cx="13229565" cy="2115337"/>
          </a:xfrm>
          <a:prstGeom prst="rect">
            <a:avLst/>
          </a:prstGeom>
        </p:spPr>
        <p:txBody>
          <a:bodyPr vert="horz" lIns="91440" tIns="45720" rIns="91440" bIns="45720" rtlCol="0">
            <a:norm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pPr algn="l">
              <a:lnSpc>
                <a:spcPct val="120000"/>
              </a:lnSpc>
            </a:pPr>
            <a:r>
              <a:rPr lang="ko-KR" altLang="en-US" sz="3200" b="1" smtClean="0"/>
              <a:t>향후 계획</a:t>
            </a:r>
            <a:endParaRPr lang="en-US" altLang="ko-KR" sz="3200" b="1" smtClean="0"/>
          </a:p>
          <a:p>
            <a:pPr algn="l">
              <a:lnSpc>
                <a:spcPct val="120000"/>
              </a:lnSpc>
            </a:pPr>
            <a:r>
              <a:rPr lang="ko-KR" altLang="en-US" sz="2400" smtClean="0"/>
              <a:t>센서 데이터에 대한 무결성을 보장할 수 있는 시스템 연구</a:t>
            </a:r>
            <a:endParaRPr lang="en-US" altLang="ko-KR" sz="2400" smtClean="0"/>
          </a:p>
          <a:p>
            <a:pPr algn="l">
              <a:lnSpc>
                <a:spcPct val="120000"/>
              </a:lnSpc>
            </a:pPr>
            <a:r>
              <a:rPr lang="ko-KR" altLang="en-US" sz="2400" smtClean="0"/>
              <a:t>이동형 주유차를 이용해 가짜 기름을 판매하는 불법 행위도 적발할 수 있는 시스템 고안</a:t>
            </a:r>
            <a:endParaRPr lang="en-US" altLang="ko-KR" sz="2400" smtClean="0"/>
          </a:p>
        </p:txBody>
      </p:sp>
      <p:sp>
        <p:nvSpPr>
          <p:cNvPr id="187" name="내용 개체 틀 2"/>
          <p:cNvSpPr txBox="1">
            <a:spLocks/>
          </p:cNvSpPr>
          <p:nvPr/>
        </p:nvSpPr>
        <p:spPr>
          <a:xfrm>
            <a:off x="401772" y="38976820"/>
            <a:ext cx="13229565" cy="2115337"/>
          </a:xfrm>
          <a:prstGeom prst="rect">
            <a:avLst/>
          </a:prstGeom>
        </p:spPr>
        <p:txBody>
          <a:bodyPr vert="horz" lIns="91440" tIns="45720" rIns="91440" bIns="45720" rtlCol="0">
            <a:normAutofit/>
          </a:bodyPr>
          <a:lstStyle>
            <a:lvl1pPr marL="0" indent="0" algn="ctr" defTabSz="1800088" rtl="0" eaLnBrk="1" latinLnBrk="1" hangingPunct="1">
              <a:lnSpc>
                <a:spcPct val="90000"/>
              </a:lnSpc>
              <a:spcBef>
                <a:spcPts val="1969"/>
              </a:spcBef>
              <a:buFont typeface="Arial" panose="020B0604020202020204" pitchFamily="34" charset="0"/>
              <a:buNone/>
              <a:defRPr sz="4725" kern="1200">
                <a:solidFill>
                  <a:schemeClr val="tx1"/>
                </a:solidFill>
                <a:latin typeface="+mn-lt"/>
                <a:ea typeface="+mn-ea"/>
                <a:cs typeface="+mn-cs"/>
              </a:defRPr>
            </a:lvl1pPr>
            <a:lvl2pPr marL="900044" indent="0" algn="ctr" defTabSz="1800088" rtl="0" eaLnBrk="1" latinLnBrk="1" hangingPunct="1">
              <a:lnSpc>
                <a:spcPct val="90000"/>
              </a:lnSpc>
              <a:spcBef>
                <a:spcPts val="984"/>
              </a:spcBef>
              <a:buFont typeface="Arial" panose="020B0604020202020204" pitchFamily="34" charset="0"/>
              <a:buNone/>
              <a:defRPr sz="3937" kern="1200">
                <a:solidFill>
                  <a:schemeClr val="tx1"/>
                </a:solidFill>
                <a:latin typeface="+mn-lt"/>
                <a:ea typeface="+mn-ea"/>
                <a:cs typeface="+mn-cs"/>
              </a:defRPr>
            </a:lvl2pPr>
            <a:lvl3pPr marL="1800088" indent="0" algn="ctr" defTabSz="1800088" rtl="0" eaLnBrk="1" latinLnBrk="1" hangingPunct="1">
              <a:lnSpc>
                <a:spcPct val="90000"/>
              </a:lnSpc>
              <a:spcBef>
                <a:spcPts val="984"/>
              </a:spcBef>
              <a:buFont typeface="Arial" panose="020B0604020202020204" pitchFamily="34" charset="0"/>
              <a:buNone/>
              <a:defRPr sz="3543" kern="1200">
                <a:solidFill>
                  <a:schemeClr val="tx1"/>
                </a:solidFill>
                <a:latin typeface="+mn-lt"/>
                <a:ea typeface="+mn-ea"/>
                <a:cs typeface="+mn-cs"/>
              </a:defRPr>
            </a:lvl3pPr>
            <a:lvl4pPr marL="2700132"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4pPr>
            <a:lvl5pPr marL="3600176"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5pPr>
            <a:lvl6pPr marL="4500220"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6pPr>
            <a:lvl7pPr marL="5400264"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7pPr>
            <a:lvl8pPr marL="6300307"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8pPr>
            <a:lvl9pPr marL="7200351" indent="0" algn="ctr" defTabSz="1800088" rtl="0" eaLnBrk="1" latinLnBrk="1" hangingPunct="1">
              <a:lnSpc>
                <a:spcPct val="90000"/>
              </a:lnSpc>
              <a:spcBef>
                <a:spcPts val="984"/>
              </a:spcBef>
              <a:buFont typeface="Arial" panose="020B0604020202020204" pitchFamily="34" charset="0"/>
              <a:buNone/>
              <a:defRPr sz="3150" kern="1200">
                <a:solidFill>
                  <a:schemeClr val="tx1"/>
                </a:solidFill>
                <a:latin typeface="+mn-lt"/>
                <a:ea typeface="+mn-ea"/>
                <a:cs typeface="+mn-cs"/>
              </a:defRPr>
            </a:lvl9pPr>
          </a:lstStyle>
          <a:p>
            <a:pPr algn="l">
              <a:lnSpc>
                <a:spcPct val="120000"/>
              </a:lnSpc>
            </a:pPr>
            <a:r>
              <a:rPr lang="ko-KR" altLang="en-US" sz="3200" b="1" smtClean="0"/>
              <a:t>얻을 수 있는 효과</a:t>
            </a:r>
            <a:endParaRPr lang="en-US" altLang="ko-KR" sz="3200" b="1" smtClean="0"/>
          </a:p>
          <a:p>
            <a:pPr algn="l">
              <a:lnSpc>
                <a:spcPct val="120000"/>
              </a:lnSpc>
            </a:pPr>
            <a:r>
              <a:rPr lang="ko-KR" altLang="en-US" sz="2400" smtClean="0"/>
              <a:t>소비자들이 주유소의 기름이 조작되지 않았음을 실시간으로 확인하고 구매 가능</a:t>
            </a:r>
            <a:endParaRPr lang="en-US" altLang="ko-KR" sz="2400" smtClean="0"/>
          </a:p>
          <a:p>
            <a:pPr algn="l">
              <a:lnSpc>
                <a:spcPct val="120000"/>
              </a:lnSpc>
            </a:pPr>
            <a:r>
              <a:rPr lang="ko-KR" altLang="en-US" sz="2400" smtClean="0"/>
              <a:t>가짜 석유 판매를 통해 발생했던 탈세의 절감</a:t>
            </a:r>
            <a:endParaRPr lang="en-US" altLang="ko-KR" sz="2400" smtClean="0"/>
          </a:p>
        </p:txBody>
      </p:sp>
    </p:spTree>
    <p:extLst>
      <p:ext uri="{BB962C8B-B14F-4D97-AF65-F5344CB8AC3E}">
        <p14:creationId xmlns:p14="http://schemas.microsoft.com/office/powerpoint/2010/main" val="3952166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408</TotalTime>
  <Words>562</Words>
  <Application>Microsoft Office PowerPoint</Application>
  <PresentationFormat>사용자 지정</PresentationFormat>
  <Paragraphs>124</Paragraphs>
  <Slides>2</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vt:i4>
      </vt:variant>
    </vt:vector>
  </HeadingPairs>
  <TitlesOfParts>
    <vt:vector size="10" baseType="lpstr">
      <vt:lpstr>Helvetica Neue</vt:lpstr>
      <vt:lpstr>Helvetica Neue Medium</vt:lpstr>
      <vt:lpstr>나눔고딕</vt:lpstr>
      <vt:lpstr>맑은 고딕</vt:lpstr>
      <vt:lpstr>Arial</vt:lpstr>
      <vt:lpstr>Calibri</vt:lpstr>
      <vt:lpstr>Calibri Light</vt:lpstr>
      <vt:lpstr>Office 테마</vt:lpstr>
      <vt:lpstr>가짜 석유 판매:  서울시 구로구의 D주유소는 올해 2월 서울시 관악구 서울대학교 정문 앞 GS건설공사 현장에서 자동차용 경유에 등유 등을 30% 섞은 가짜 석유 제품을 판매한 행위로 6개월간의 사업 정지 행정 처분을 받았다.   주유시 정량을 속이는 문제:  경기도 고양시의 D주유소는 휘발유와 경유를 각각 리터당 250ml, 230ml씩 적게 판매해 2개월 간의 사업 정지 처분을 받았다.  16년 기준, 가짜 석유를 판매하거나 정량을 속여 석유를 판매해 적발된 주유소가 191곳인 것으로 조사됐다. 15년도 기준(146곳 적발) 보다 30% 더 많은 규모다.</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최승주</dc:creator>
  <cp:lastModifiedBy>최승주</cp:lastModifiedBy>
  <cp:revision>136</cp:revision>
  <dcterms:created xsi:type="dcterms:W3CDTF">2019-06-17T07:08:10Z</dcterms:created>
  <dcterms:modified xsi:type="dcterms:W3CDTF">2019-06-18T02:42:39Z</dcterms:modified>
</cp:coreProperties>
</file>